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2" r:id="rId4"/>
    <p:sldId id="259" r:id="rId5"/>
    <p:sldId id="264" r:id="rId6"/>
    <p:sldId id="260" r:id="rId7"/>
    <p:sldId id="269" r:id="rId8"/>
    <p:sldId id="263" r:id="rId9"/>
    <p:sldId id="265" r:id="rId10"/>
    <p:sldId id="266" r:id="rId11"/>
    <p:sldId id="268" r:id="rId12"/>
    <p:sldId id="258" r:id="rId13"/>
    <p:sldId id="267" r:id="rId14"/>
    <p:sldId id="261"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2A1FFC-941A-4A94-8A5C-A95B409419B7}" type="doc">
      <dgm:prSet loTypeId="urn:microsoft.com/office/officeart/2005/8/layout/vList2" loCatId="list" qsTypeId="urn:microsoft.com/office/officeart/2005/8/quickstyle/3d4" qsCatId="3D" csTypeId="urn:microsoft.com/office/officeart/2005/8/colors/colorful5" csCatId="colorful" phldr="1"/>
      <dgm:spPr/>
      <dgm:t>
        <a:bodyPr/>
        <a:lstStyle/>
        <a:p>
          <a:endParaRPr lang="en-US"/>
        </a:p>
      </dgm:t>
    </dgm:pt>
    <dgm:pt modelId="{48C4AC9B-3792-48E4-A131-74CC0DF7CD36}">
      <dgm:prSet/>
      <dgm:spPr/>
      <dgm:t>
        <a:bodyPr/>
        <a:lstStyle/>
        <a:p>
          <a:pPr algn="ctr"/>
          <a:r>
            <a:rPr lang="en-US" dirty="0"/>
            <a:t>Juniors, Seniors, and Graduate level students enrolled in a private or public Tennessee college or university</a:t>
          </a:r>
        </a:p>
      </dgm:t>
    </dgm:pt>
    <dgm:pt modelId="{ABD99088-85A3-446F-88F2-03F49B04AAF8}" type="parTrans" cxnId="{276F82AA-18BC-4AA0-B475-BE62C09E4D38}">
      <dgm:prSet/>
      <dgm:spPr/>
      <dgm:t>
        <a:bodyPr/>
        <a:lstStyle/>
        <a:p>
          <a:endParaRPr lang="en-US"/>
        </a:p>
      </dgm:t>
    </dgm:pt>
    <dgm:pt modelId="{A7570A2B-5DA0-4D0A-8329-141395AE96D7}" type="sibTrans" cxnId="{276F82AA-18BC-4AA0-B475-BE62C09E4D38}">
      <dgm:prSet/>
      <dgm:spPr/>
      <dgm:t>
        <a:bodyPr/>
        <a:lstStyle/>
        <a:p>
          <a:endParaRPr lang="en-US"/>
        </a:p>
      </dgm:t>
    </dgm:pt>
    <dgm:pt modelId="{B98E8AB5-F092-436B-B330-049F60B3CF44}">
      <dgm:prSet/>
      <dgm:spPr/>
      <dgm:t>
        <a:bodyPr/>
        <a:lstStyle/>
        <a:p>
          <a:pPr algn="ctr"/>
          <a:r>
            <a:rPr lang="en-US" dirty="0"/>
            <a:t>20 years of age by the start of the program </a:t>
          </a:r>
        </a:p>
      </dgm:t>
    </dgm:pt>
    <dgm:pt modelId="{83FD2556-4782-4117-8C21-74B4DF28F96D}" type="parTrans" cxnId="{88C75D88-F578-4E1F-B8D0-AA24965D8248}">
      <dgm:prSet/>
      <dgm:spPr/>
      <dgm:t>
        <a:bodyPr/>
        <a:lstStyle/>
        <a:p>
          <a:endParaRPr lang="en-US"/>
        </a:p>
      </dgm:t>
    </dgm:pt>
    <dgm:pt modelId="{99599EC5-F2AB-4DF5-B45B-A0A7D201B96B}" type="sibTrans" cxnId="{88C75D88-F578-4E1F-B8D0-AA24965D8248}">
      <dgm:prSet/>
      <dgm:spPr/>
      <dgm:t>
        <a:bodyPr/>
        <a:lstStyle/>
        <a:p>
          <a:endParaRPr lang="en-US"/>
        </a:p>
      </dgm:t>
    </dgm:pt>
    <dgm:pt modelId="{50964022-9DE4-431D-99A1-CE04845122DB}">
      <dgm:prSet/>
      <dgm:spPr/>
      <dgm:t>
        <a:bodyPr/>
        <a:lstStyle/>
        <a:p>
          <a:pPr algn="ctr"/>
          <a:r>
            <a:rPr lang="en-US" dirty="0"/>
            <a:t>GPA of 3.0 or above </a:t>
          </a:r>
        </a:p>
      </dgm:t>
    </dgm:pt>
    <dgm:pt modelId="{4C8D5C8B-F86B-4909-88B2-CACD46381CDE}" type="parTrans" cxnId="{0BF64DD8-BA10-4F3F-9B0D-9FF763D9A54A}">
      <dgm:prSet/>
      <dgm:spPr/>
      <dgm:t>
        <a:bodyPr/>
        <a:lstStyle/>
        <a:p>
          <a:endParaRPr lang="en-US"/>
        </a:p>
      </dgm:t>
    </dgm:pt>
    <dgm:pt modelId="{C9EC6B13-ED62-4393-B061-7AB2D7F76CB4}" type="sibTrans" cxnId="{0BF64DD8-BA10-4F3F-9B0D-9FF763D9A54A}">
      <dgm:prSet/>
      <dgm:spPr/>
      <dgm:t>
        <a:bodyPr/>
        <a:lstStyle/>
        <a:p>
          <a:endParaRPr lang="en-US"/>
        </a:p>
      </dgm:t>
    </dgm:pt>
    <dgm:pt modelId="{05259BCB-AF6D-4605-9C9B-62108B7BB2F4}">
      <dgm:prSet/>
      <dgm:spPr/>
      <dgm:t>
        <a:bodyPr/>
        <a:lstStyle/>
        <a:p>
          <a:pPr algn="ctr"/>
          <a:r>
            <a:rPr lang="en-US" dirty="0"/>
            <a:t>All majors are encouraged to apply</a:t>
          </a:r>
        </a:p>
      </dgm:t>
    </dgm:pt>
    <dgm:pt modelId="{293DB50C-FA9D-4B3D-97BE-2B5B3BCB3B10}" type="parTrans" cxnId="{E6779064-2B7C-4017-B4B6-3FC2B1536D63}">
      <dgm:prSet/>
      <dgm:spPr/>
      <dgm:t>
        <a:bodyPr/>
        <a:lstStyle/>
        <a:p>
          <a:endParaRPr lang="en-US"/>
        </a:p>
      </dgm:t>
    </dgm:pt>
    <dgm:pt modelId="{54F5C697-347F-42D0-837D-0630B125F563}" type="sibTrans" cxnId="{E6779064-2B7C-4017-B4B6-3FC2B1536D63}">
      <dgm:prSet/>
      <dgm:spPr/>
      <dgm:t>
        <a:bodyPr/>
        <a:lstStyle/>
        <a:p>
          <a:endParaRPr lang="en-US"/>
        </a:p>
      </dgm:t>
    </dgm:pt>
    <dgm:pt modelId="{236428BD-BDEC-4C0B-97A5-FF339199E88A}" type="pres">
      <dgm:prSet presAssocID="{5C2A1FFC-941A-4A94-8A5C-A95B409419B7}" presName="linear" presStyleCnt="0">
        <dgm:presLayoutVars>
          <dgm:animLvl val="lvl"/>
          <dgm:resizeHandles val="exact"/>
        </dgm:presLayoutVars>
      </dgm:prSet>
      <dgm:spPr/>
    </dgm:pt>
    <dgm:pt modelId="{733ADF1B-CF96-40E9-8A14-0AA018E5FE19}" type="pres">
      <dgm:prSet presAssocID="{48C4AC9B-3792-48E4-A131-74CC0DF7CD36}" presName="parentText" presStyleLbl="node1" presStyleIdx="0" presStyleCnt="4">
        <dgm:presLayoutVars>
          <dgm:chMax val="0"/>
          <dgm:bulletEnabled val="1"/>
        </dgm:presLayoutVars>
      </dgm:prSet>
      <dgm:spPr/>
    </dgm:pt>
    <dgm:pt modelId="{46608E97-4DDF-4C49-BE7C-B3DF670F4B2A}" type="pres">
      <dgm:prSet presAssocID="{A7570A2B-5DA0-4D0A-8329-141395AE96D7}" presName="spacer" presStyleCnt="0"/>
      <dgm:spPr/>
    </dgm:pt>
    <dgm:pt modelId="{17A72861-A3F6-4392-BAEE-60208ADF6444}" type="pres">
      <dgm:prSet presAssocID="{B98E8AB5-F092-436B-B330-049F60B3CF44}" presName="parentText" presStyleLbl="node1" presStyleIdx="1" presStyleCnt="4">
        <dgm:presLayoutVars>
          <dgm:chMax val="0"/>
          <dgm:bulletEnabled val="1"/>
        </dgm:presLayoutVars>
      </dgm:prSet>
      <dgm:spPr/>
    </dgm:pt>
    <dgm:pt modelId="{FA34BF8E-F2DE-44A3-A1D4-33F7F2FD14BA}" type="pres">
      <dgm:prSet presAssocID="{99599EC5-F2AB-4DF5-B45B-A0A7D201B96B}" presName="spacer" presStyleCnt="0"/>
      <dgm:spPr/>
    </dgm:pt>
    <dgm:pt modelId="{D70EF4D4-0D6F-417C-9B9B-6BC727AA57EF}" type="pres">
      <dgm:prSet presAssocID="{50964022-9DE4-431D-99A1-CE04845122DB}" presName="parentText" presStyleLbl="node1" presStyleIdx="2" presStyleCnt="4">
        <dgm:presLayoutVars>
          <dgm:chMax val="0"/>
          <dgm:bulletEnabled val="1"/>
        </dgm:presLayoutVars>
      </dgm:prSet>
      <dgm:spPr/>
    </dgm:pt>
    <dgm:pt modelId="{E719C5D1-5E4F-48EC-890D-6DC9F2E9C3EA}" type="pres">
      <dgm:prSet presAssocID="{C9EC6B13-ED62-4393-B061-7AB2D7F76CB4}" presName="spacer" presStyleCnt="0"/>
      <dgm:spPr/>
    </dgm:pt>
    <dgm:pt modelId="{CDD6752C-BAED-4D1E-B945-3DAF5FE7E923}" type="pres">
      <dgm:prSet presAssocID="{05259BCB-AF6D-4605-9C9B-62108B7BB2F4}" presName="parentText" presStyleLbl="node1" presStyleIdx="3" presStyleCnt="4">
        <dgm:presLayoutVars>
          <dgm:chMax val="0"/>
          <dgm:bulletEnabled val="1"/>
        </dgm:presLayoutVars>
      </dgm:prSet>
      <dgm:spPr/>
    </dgm:pt>
  </dgm:ptLst>
  <dgm:cxnLst>
    <dgm:cxn modelId="{52CFF40E-E900-4320-9727-56B94BE8B025}" type="presOf" srcId="{B98E8AB5-F092-436B-B330-049F60B3CF44}" destId="{17A72861-A3F6-4392-BAEE-60208ADF6444}" srcOrd="0" destOrd="0" presId="urn:microsoft.com/office/officeart/2005/8/layout/vList2"/>
    <dgm:cxn modelId="{A2EAC627-B2A8-403B-A79E-532ECE4D26B5}" type="presOf" srcId="{48C4AC9B-3792-48E4-A131-74CC0DF7CD36}" destId="{733ADF1B-CF96-40E9-8A14-0AA018E5FE19}" srcOrd="0" destOrd="0" presId="urn:microsoft.com/office/officeart/2005/8/layout/vList2"/>
    <dgm:cxn modelId="{60331261-C4B6-46A3-8E8C-A57FE14A4B2D}" type="presOf" srcId="{50964022-9DE4-431D-99A1-CE04845122DB}" destId="{D70EF4D4-0D6F-417C-9B9B-6BC727AA57EF}" srcOrd="0" destOrd="0" presId="urn:microsoft.com/office/officeart/2005/8/layout/vList2"/>
    <dgm:cxn modelId="{E6779064-2B7C-4017-B4B6-3FC2B1536D63}" srcId="{5C2A1FFC-941A-4A94-8A5C-A95B409419B7}" destId="{05259BCB-AF6D-4605-9C9B-62108B7BB2F4}" srcOrd="3" destOrd="0" parTransId="{293DB50C-FA9D-4B3D-97BE-2B5B3BCB3B10}" sibTransId="{54F5C697-347F-42D0-837D-0630B125F563}"/>
    <dgm:cxn modelId="{88C75D88-F578-4E1F-B8D0-AA24965D8248}" srcId="{5C2A1FFC-941A-4A94-8A5C-A95B409419B7}" destId="{B98E8AB5-F092-436B-B330-049F60B3CF44}" srcOrd="1" destOrd="0" parTransId="{83FD2556-4782-4117-8C21-74B4DF28F96D}" sibTransId="{99599EC5-F2AB-4DF5-B45B-A0A7D201B96B}"/>
    <dgm:cxn modelId="{276F82AA-18BC-4AA0-B475-BE62C09E4D38}" srcId="{5C2A1FFC-941A-4A94-8A5C-A95B409419B7}" destId="{48C4AC9B-3792-48E4-A131-74CC0DF7CD36}" srcOrd="0" destOrd="0" parTransId="{ABD99088-85A3-446F-88F2-03F49B04AAF8}" sibTransId="{A7570A2B-5DA0-4D0A-8329-141395AE96D7}"/>
    <dgm:cxn modelId="{5170F9C3-F04C-4AAF-AC2C-3E0E2CB247FA}" type="presOf" srcId="{05259BCB-AF6D-4605-9C9B-62108B7BB2F4}" destId="{CDD6752C-BAED-4D1E-B945-3DAF5FE7E923}" srcOrd="0" destOrd="0" presId="urn:microsoft.com/office/officeart/2005/8/layout/vList2"/>
    <dgm:cxn modelId="{0BF64DD8-BA10-4F3F-9B0D-9FF763D9A54A}" srcId="{5C2A1FFC-941A-4A94-8A5C-A95B409419B7}" destId="{50964022-9DE4-431D-99A1-CE04845122DB}" srcOrd="2" destOrd="0" parTransId="{4C8D5C8B-F86B-4909-88B2-CACD46381CDE}" sibTransId="{C9EC6B13-ED62-4393-B061-7AB2D7F76CB4}"/>
    <dgm:cxn modelId="{36B43AF2-0090-4004-A27A-C12896ED5D73}" type="presOf" srcId="{5C2A1FFC-941A-4A94-8A5C-A95B409419B7}" destId="{236428BD-BDEC-4C0B-97A5-FF339199E88A}" srcOrd="0" destOrd="0" presId="urn:microsoft.com/office/officeart/2005/8/layout/vList2"/>
    <dgm:cxn modelId="{93FBE7F0-E10C-4454-959F-26E82E543C75}" type="presParOf" srcId="{236428BD-BDEC-4C0B-97A5-FF339199E88A}" destId="{733ADF1B-CF96-40E9-8A14-0AA018E5FE19}" srcOrd="0" destOrd="0" presId="urn:microsoft.com/office/officeart/2005/8/layout/vList2"/>
    <dgm:cxn modelId="{C4F1305F-B18E-4913-986F-7A187EAFA607}" type="presParOf" srcId="{236428BD-BDEC-4C0B-97A5-FF339199E88A}" destId="{46608E97-4DDF-4C49-BE7C-B3DF670F4B2A}" srcOrd="1" destOrd="0" presId="urn:microsoft.com/office/officeart/2005/8/layout/vList2"/>
    <dgm:cxn modelId="{C5AFF301-DA8A-48D3-9E85-EAE79EA45E6B}" type="presParOf" srcId="{236428BD-BDEC-4C0B-97A5-FF339199E88A}" destId="{17A72861-A3F6-4392-BAEE-60208ADF6444}" srcOrd="2" destOrd="0" presId="urn:microsoft.com/office/officeart/2005/8/layout/vList2"/>
    <dgm:cxn modelId="{14D86960-E681-4A92-BCCF-2E1AAEED23F3}" type="presParOf" srcId="{236428BD-BDEC-4C0B-97A5-FF339199E88A}" destId="{FA34BF8E-F2DE-44A3-A1D4-33F7F2FD14BA}" srcOrd="3" destOrd="0" presId="urn:microsoft.com/office/officeart/2005/8/layout/vList2"/>
    <dgm:cxn modelId="{A81C880B-DA94-4DC0-A21A-6CDDCF42E749}" type="presParOf" srcId="{236428BD-BDEC-4C0B-97A5-FF339199E88A}" destId="{D70EF4D4-0D6F-417C-9B9B-6BC727AA57EF}" srcOrd="4" destOrd="0" presId="urn:microsoft.com/office/officeart/2005/8/layout/vList2"/>
    <dgm:cxn modelId="{D85ACAA3-4A71-440A-B38F-B53076736D43}" type="presParOf" srcId="{236428BD-BDEC-4C0B-97A5-FF339199E88A}" destId="{E719C5D1-5E4F-48EC-890D-6DC9F2E9C3EA}" srcOrd="5" destOrd="0" presId="urn:microsoft.com/office/officeart/2005/8/layout/vList2"/>
    <dgm:cxn modelId="{33514C99-E6BA-486C-B34C-433011319123}" type="presParOf" srcId="{236428BD-BDEC-4C0B-97A5-FF339199E88A}" destId="{CDD6752C-BAED-4D1E-B945-3DAF5FE7E92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ADF1B-CF96-40E9-8A14-0AA018E5FE19}">
      <dsp:nvSpPr>
        <dsp:cNvPr id="0" name=""/>
        <dsp:cNvSpPr/>
      </dsp:nvSpPr>
      <dsp:spPr>
        <a:xfrm>
          <a:off x="0" y="37668"/>
          <a:ext cx="10353761" cy="965250"/>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Juniors, Seniors, and Graduate level students enrolled in a private or public Tennessee college or university</a:t>
          </a:r>
        </a:p>
      </dsp:txBody>
      <dsp:txXfrm>
        <a:off x="47120" y="84788"/>
        <a:ext cx="10259521" cy="871010"/>
      </dsp:txXfrm>
    </dsp:sp>
    <dsp:sp modelId="{17A72861-A3F6-4392-BAEE-60208ADF6444}">
      <dsp:nvSpPr>
        <dsp:cNvPr id="0" name=""/>
        <dsp:cNvSpPr/>
      </dsp:nvSpPr>
      <dsp:spPr>
        <a:xfrm>
          <a:off x="0" y="1074918"/>
          <a:ext cx="10353761" cy="965250"/>
        </a:xfrm>
        <a:prstGeom prst="roundRect">
          <a:avLst/>
        </a:prstGeom>
        <a:solidFill>
          <a:schemeClr val="accent5">
            <a:hueOff val="-6143153"/>
            <a:satOff val="6875"/>
            <a:lumOff val="39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20 years of age by the start of the program </a:t>
          </a:r>
        </a:p>
      </dsp:txBody>
      <dsp:txXfrm>
        <a:off x="47120" y="1122038"/>
        <a:ext cx="10259521" cy="871010"/>
      </dsp:txXfrm>
    </dsp:sp>
    <dsp:sp modelId="{D70EF4D4-0D6F-417C-9B9B-6BC727AA57EF}">
      <dsp:nvSpPr>
        <dsp:cNvPr id="0" name=""/>
        <dsp:cNvSpPr/>
      </dsp:nvSpPr>
      <dsp:spPr>
        <a:xfrm>
          <a:off x="0" y="2112168"/>
          <a:ext cx="10353761" cy="965250"/>
        </a:xfrm>
        <a:prstGeom prst="roundRect">
          <a:avLst/>
        </a:prstGeom>
        <a:solidFill>
          <a:schemeClr val="accent5">
            <a:hueOff val="-12286306"/>
            <a:satOff val="13750"/>
            <a:lumOff val="78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GPA of 3.0 or above </a:t>
          </a:r>
        </a:p>
      </dsp:txBody>
      <dsp:txXfrm>
        <a:off x="47120" y="2159288"/>
        <a:ext cx="10259521" cy="871010"/>
      </dsp:txXfrm>
    </dsp:sp>
    <dsp:sp modelId="{CDD6752C-BAED-4D1E-B945-3DAF5FE7E923}">
      <dsp:nvSpPr>
        <dsp:cNvPr id="0" name=""/>
        <dsp:cNvSpPr/>
      </dsp:nvSpPr>
      <dsp:spPr>
        <a:xfrm>
          <a:off x="0" y="3149418"/>
          <a:ext cx="10353761" cy="965250"/>
        </a:xfrm>
        <a:prstGeom prst="roundRect">
          <a:avLst/>
        </a:prstGeom>
        <a:solidFill>
          <a:schemeClr val="accent5">
            <a:hueOff val="-18429457"/>
            <a:satOff val="20625"/>
            <a:lumOff val="117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All majors are encouraged to apply</a:t>
          </a:r>
        </a:p>
      </dsp:txBody>
      <dsp:txXfrm>
        <a:off x="47120" y="3196538"/>
        <a:ext cx="10259521" cy="8710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289272-80F6-4EB9-8DC0-4938E9D9646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177666957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89272-80F6-4EB9-8DC0-4938E9D9646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403393054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89272-80F6-4EB9-8DC0-4938E9D9646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330963813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89272-80F6-4EB9-8DC0-4938E9D9646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65C35-E3C3-40A4-952C-885E5BFE0689}"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0831638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89272-80F6-4EB9-8DC0-4938E9D9646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288701087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8289272-80F6-4EB9-8DC0-4938E9D96462}" type="datetimeFigureOut">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215102987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8289272-80F6-4EB9-8DC0-4938E9D96462}" type="datetimeFigureOut">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150649839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89272-80F6-4EB9-8DC0-4938E9D9646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44834343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89272-80F6-4EB9-8DC0-4938E9D9646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23743538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89272-80F6-4EB9-8DC0-4938E9D9646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178465517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289272-80F6-4EB9-8DC0-4938E9D96462}" type="datetimeFigureOut">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2458973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289272-80F6-4EB9-8DC0-4938E9D9646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234647572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89272-80F6-4EB9-8DC0-4938E9D96462}" type="datetimeFigureOut">
              <a:rPr lang="en-US" smtClean="0"/>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58457402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289272-80F6-4EB9-8DC0-4938E9D96462}" type="datetimeFigureOut">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255272221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89272-80F6-4EB9-8DC0-4938E9D96462}" type="datetimeFigureOut">
              <a:rPr lang="en-US" smtClean="0"/>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18980438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89272-80F6-4EB9-8DC0-4938E9D9646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279532836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289272-80F6-4EB9-8DC0-4938E9D96462}" type="datetimeFigureOut">
              <a:rPr lang="en-US" smtClean="0"/>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265C35-E3C3-40A4-952C-885E5BFE0689}" type="slidenum">
              <a:rPr lang="en-US" smtClean="0"/>
              <a:t>‹#›</a:t>
            </a:fld>
            <a:endParaRPr lang="en-US"/>
          </a:p>
        </p:txBody>
      </p:sp>
    </p:spTree>
    <p:extLst>
      <p:ext uri="{BB962C8B-B14F-4D97-AF65-F5344CB8AC3E}">
        <p14:creationId xmlns:p14="http://schemas.microsoft.com/office/powerpoint/2010/main" val="85101778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8289272-80F6-4EB9-8DC0-4938E9D96462}" type="datetimeFigureOut">
              <a:rPr lang="en-US" smtClean="0"/>
              <a:t>9/8/2025</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0265C35-E3C3-40A4-952C-885E5BFE0689}" type="slidenum">
              <a:rPr lang="en-US" smtClean="0"/>
              <a:t>‹#›</a:t>
            </a:fld>
            <a:endParaRPr lang="en-US"/>
          </a:p>
        </p:txBody>
      </p:sp>
    </p:spTree>
    <p:extLst>
      <p:ext uri="{BB962C8B-B14F-4D97-AF65-F5344CB8AC3E}">
        <p14:creationId xmlns:p14="http://schemas.microsoft.com/office/powerpoint/2010/main" val="11769981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ipe/>
  </p:transition>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apitol.tn.gov/inter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mailto:shirley.frierson@capitol.tn.gov" TargetMode="External"/><Relationship Id="rId5" Type="http://schemas.openxmlformats.org/officeDocument/2006/relationships/hyperlink" Target="http://www.capitol.tn.gov/intern" TargetMode="External"/><Relationship Id="rId4" Type="http://schemas.openxmlformats.org/officeDocument/2006/relationships/hyperlink" Target="mailto:j.r.russell@capitol.tn.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6AED-3109-4418-B5C2-DF6EC74E4B2B}"/>
              </a:ext>
            </a:extLst>
          </p:cNvPr>
          <p:cNvSpPr>
            <a:spLocks noGrp="1"/>
          </p:cNvSpPr>
          <p:nvPr>
            <p:ph type="ctrTitle"/>
          </p:nvPr>
        </p:nvSpPr>
        <p:spPr>
          <a:xfrm>
            <a:off x="7781730" y="0"/>
            <a:ext cx="4410269" cy="867747"/>
          </a:xfrm>
        </p:spPr>
        <p:txBody>
          <a:bodyPr>
            <a:normAutofit/>
          </a:bodyPr>
          <a:lstStyle/>
          <a:p>
            <a:r>
              <a:rPr lang="en-US" sz="2600" dirty="0">
                <a:solidFill>
                  <a:schemeClr val="bg1"/>
                </a:solidFill>
              </a:rPr>
              <a:t>Tennessee General Assembly </a:t>
            </a:r>
          </a:p>
        </p:txBody>
      </p:sp>
      <p:sp>
        <p:nvSpPr>
          <p:cNvPr id="3" name="Subtitle 2">
            <a:extLst>
              <a:ext uri="{FF2B5EF4-FFF2-40B4-BE49-F238E27FC236}">
                <a16:creationId xmlns:a16="http://schemas.microsoft.com/office/drawing/2014/main" id="{76CEBA25-E454-4AC4-8683-12A4203646C7}"/>
              </a:ext>
            </a:extLst>
          </p:cNvPr>
          <p:cNvSpPr>
            <a:spLocks noGrp="1"/>
          </p:cNvSpPr>
          <p:nvPr>
            <p:ph type="subTitle" idx="1"/>
          </p:nvPr>
        </p:nvSpPr>
        <p:spPr>
          <a:xfrm>
            <a:off x="7781729" y="550506"/>
            <a:ext cx="4410269" cy="1968759"/>
          </a:xfrm>
        </p:spPr>
        <p:txBody>
          <a:bodyPr>
            <a:normAutofit/>
          </a:bodyPr>
          <a:lstStyle/>
          <a:p>
            <a:pPr>
              <a:lnSpc>
                <a:spcPct val="100000"/>
              </a:lnSpc>
              <a:spcBef>
                <a:spcPts val="0"/>
              </a:spcBef>
            </a:pPr>
            <a:r>
              <a:rPr lang="en-US" sz="7800" dirty="0">
                <a:latin typeface="Brush Script MT" panose="03060802040406070304" pitchFamily="66" charset="0"/>
              </a:rPr>
              <a:t>Legislative </a:t>
            </a:r>
          </a:p>
          <a:p>
            <a:pPr>
              <a:lnSpc>
                <a:spcPct val="100000"/>
              </a:lnSpc>
              <a:spcBef>
                <a:spcPts val="0"/>
              </a:spcBef>
            </a:pPr>
            <a:r>
              <a:rPr lang="en-US" sz="2600" dirty="0">
                <a:latin typeface="+mj-lt"/>
              </a:rPr>
              <a:t>Internship Program </a:t>
            </a:r>
          </a:p>
        </p:txBody>
      </p:sp>
      <p:sp>
        <p:nvSpPr>
          <p:cNvPr id="4" name="TextBox 3">
            <a:extLst>
              <a:ext uri="{FF2B5EF4-FFF2-40B4-BE49-F238E27FC236}">
                <a16:creationId xmlns:a16="http://schemas.microsoft.com/office/drawing/2014/main" id="{80D5F4F5-98B8-4019-8E8C-BE6933A8E9B3}"/>
              </a:ext>
            </a:extLst>
          </p:cNvPr>
          <p:cNvSpPr txBox="1"/>
          <p:nvPr/>
        </p:nvSpPr>
        <p:spPr>
          <a:xfrm>
            <a:off x="8780830" y="3069771"/>
            <a:ext cx="3097981" cy="2123658"/>
          </a:xfrm>
          <a:prstGeom prst="rect">
            <a:avLst/>
          </a:prstGeom>
          <a:noFill/>
        </p:spPr>
        <p:txBody>
          <a:bodyPr wrap="square" rtlCol="0">
            <a:spAutoFit/>
          </a:bodyPr>
          <a:lstStyle/>
          <a:p>
            <a:pPr algn="ctr"/>
            <a:r>
              <a:rPr lang="en-US" sz="4400" dirty="0">
                <a:solidFill>
                  <a:srgbClr val="FF0000"/>
                </a:solidFill>
                <a:latin typeface="Brush Script MT" panose="03060802040406070304" pitchFamily="66" charset="0"/>
              </a:rPr>
              <a:t>Jumpstart your </a:t>
            </a:r>
          </a:p>
          <a:p>
            <a:pPr algn="ctr"/>
            <a:r>
              <a:rPr lang="en-US" sz="4400" dirty="0">
                <a:solidFill>
                  <a:srgbClr val="FF0000"/>
                </a:solidFill>
                <a:latin typeface="Brush Script MT" panose="03060802040406070304" pitchFamily="66" charset="0"/>
              </a:rPr>
              <a:t>professional </a:t>
            </a:r>
          </a:p>
          <a:p>
            <a:pPr algn="ctr"/>
            <a:r>
              <a:rPr lang="en-US" sz="4400" dirty="0">
                <a:solidFill>
                  <a:srgbClr val="FF0000"/>
                </a:solidFill>
                <a:latin typeface="Brush Script MT" panose="03060802040406070304" pitchFamily="66" charset="0"/>
              </a:rPr>
              <a:t>career here!</a:t>
            </a:r>
          </a:p>
        </p:txBody>
      </p:sp>
    </p:spTree>
    <p:extLst>
      <p:ext uri="{BB962C8B-B14F-4D97-AF65-F5344CB8AC3E}">
        <p14:creationId xmlns:p14="http://schemas.microsoft.com/office/powerpoint/2010/main" val="200372043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739B-A40E-4B19-8EA1-95412E683654}"/>
              </a:ext>
            </a:extLst>
          </p:cNvPr>
          <p:cNvSpPr>
            <a:spLocks noGrp="1"/>
          </p:cNvSpPr>
          <p:nvPr>
            <p:ph type="title"/>
          </p:nvPr>
        </p:nvSpPr>
        <p:spPr>
          <a:xfrm>
            <a:off x="913794" y="151002"/>
            <a:ext cx="10353761" cy="677572"/>
          </a:xfrm>
        </p:spPr>
        <p:txBody>
          <a:bodyPr>
            <a:normAutofit/>
          </a:bodyPr>
          <a:lstStyle/>
          <a:p>
            <a:r>
              <a:rPr lang="en-US" sz="2200" dirty="0"/>
              <a:t>Uniform Policies Continued</a:t>
            </a:r>
          </a:p>
        </p:txBody>
      </p:sp>
      <p:sp>
        <p:nvSpPr>
          <p:cNvPr id="3" name="Content Placeholder 2">
            <a:extLst>
              <a:ext uri="{FF2B5EF4-FFF2-40B4-BE49-F238E27FC236}">
                <a16:creationId xmlns:a16="http://schemas.microsoft.com/office/drawing/2014/main" id="{C88BFBC0-97CA-4370-B71B-6A6DF1BB21A1}"/>
              </a:ext>
            </a:extLst>
          </p:cNvPr>
          <p:cNvSpPr>
            <a:spLocks noGrp="1"/>
          </p:cNvSpPr>
          <p:nvPr>
            <p:ph idx="1"/>
          </p:nvPr>
        </p:nvSpPr>
        <p:spPr>
          <a:xfrm>
            <a:off x="159391" y="828574"/>
            <a:ext cx="11744587" cy="5993934"/>
          </a:xfrm>
        </p:spPr>
        <p:txBody>
          <a:bodyPr>
            <a:noAutofit/>
          </a:bodyPr>
          <a:lstStyle/>
          <a:p>
            <a:pPr marL="457200" indent="-457200">
              <a:lnSpc>
                <a:spcPct val="115000"/>
              </a:lnSpc>
              <a:spcBef>
                <a:spcPts val="0"/>
              </a:spcBef>
              <a:spcAft>
                <a:spcPts val="1000"/>
              </a:spcAft>
              <a:buFont typeface="+mj-lt"/>
              <a:buAutoNum type="arabicPeriod" startAt="10"/>
            </a:pPr>
            <a:r>
              <a:rPr lang="en-US" sz="1800" dirty="0">
                <a:effectLst/>
              </a:rPr>
              <a:t>Interns should remember to behave in a courteous manner with any person they may come in contact with in performing their duties. Interns should keep in mind that they reflect the Tennessee General Assembly and the Legislative Internship Program. </a:t>
            </a:r>
          </a:p>
          <a:p>
            <a:pPr marL="457200" marR="0" lvl="0" indent="-457200">
              <a:lnSpc>
                <a:spcPct val="115000"/>
              </a:lnSpc>
              <a:spcBef>
                <a:spcPts val="0"/>
              </a:spcBef>
              <a:spcAft>
                <a:spcPts val="1000"/>
              </a:spcAft>
              <a:buFont typeface="+mj-lt"/>
              <a:buAutoNum type="arabicPeriod" startAt="10"/>
            </a:pPr>
            <a:r>
              <a:rPr lang="en-US" sz="1800" dirty="0">
                <a:effectLst/>
              </a:rPr>
              <a:t>Interns are not permitted or authorized to solicit or accept contributions or donations from legislators, lobbyists, or permanent staff for any purpose. This is a violation of the ethics laws in Tennessee.</a:t>
            </a:r>
          </a:p>
          <a:p>
            <a:pPr marL="457200" marR="0" lvl="0" indent="-457200">
              <a:lnSpc>
                <a:spcPct val="115000"/>
              </a:lnSpc>
              <a:spcBef>
                <a:spcPts val="0"/>
              </a:spcBef>
              <a:spcAft>
                <a:spcPts val="1000"/>
              </a:spcAft>
              <a:buFont typeface="+mj-lt"/>
              <a:buAutoNum type="arabicPeriod" startAt="10"/>
            </a:pPr>
            <a:r>
              <a:rPr lang="en-US" sz="1800" dirty="0">
                <a:effectLst/>
              </a:rPr>
              <a:t>Interns are not permitted to lobby for or against legislation during the term of their internship.</a:t>
            </a:r>
          </a:p>
          <a:p>
            <a:pPr marL="457200" indent="-457200">
              <a:lnSpc>
                <a:spcPct val="115000"/>
              </a:lnSpc>
              <a:spcBef>
                <a:spcPts val="0"/>
              </a:spcBef>
              <a:spcAft>
                <a:spcPts val="1000"/>
              </a:spcAft>
              <a:buFont typeface="+mj-lt"/>
              <a:buAutoNum type="arabicPeriod" startAt="13"/>
            </a:pPr>
            <a:r>
              <a:rPr lang="en-US" sz="1800" dirty="0">
                <a:effectLst/>
              </a:rPr>
              <a:t>Interns should use office equipment for legislative business only. Use of telephones, fax machines, copiers, or any other office equipment, for personal or political business is strictly prohibited. </a:t>
            </a:r>
          </a:p>
          <a:p>
            <a:pPr marL="457200" indent="-457200">
              <a:lnSpc>
                <a:spcPct val="115000"/>
              </a:lnSpc>
              <a:spcBef>
                <a:spcPts val="0"/>
              </a:spcBef>
              <a:spcAft>
                <a:spcPts val="1000"/>
              </a:spcAft>
              <a:buFont typeface="+mj-lt"/>
              <a:buAutoNum type="arabicPeriod" startAt="13"/>
            </a:pPr>
            <a:r>
              <a:rPr lang="en-US" sz="1800" dirty="0">
                <a:effectLst/>
              </a:rPr>
              <a:t>Interns should recognize that most legislators have only one or two staff members and that interns are expected to share routine office work (filing, photocopying, answering the telephone, running errands, posting notices, etc.) with the full-time staff, if necessary, to expedite the work of a legislator, a committee, or a legislative office.</a:t>
            </a:r>
          </a:p>
          <a:p>
            <a:pPr marL="457200" marR="0" lvl="0" indent="-457200">
              <a:lnSpc>
                <a:spcPct val="115000"/>
              </a:lnSpc>
              <a:spcBef>
                <a:spcPts val="0"/>
              </a:spcBef>
              <a:spcAft>
                <a:spcPts val="1000"/>
              </a:spcAft>
              <a:buFont typeface="+mj-lt"/>
              <a:buAutoNum type="arabicPeriod" startAt="13"/>
            </a:pPr>
            <a:r>
              <a:rPr lang="en-US" sz="1800" dirty="0">
                <a:effectLst/>
              </a:rPr>
              <a:t>Interns should also recognize that the limited size of the legislative staff requires that all legislative employees be expected to demonstrate initiative and cooperation with each other to meet the demands of a given legislative office. </a:t>
            </a:r>
          </a:p>
          <a:p>
            <a:pPr marL="0" indent="0">
              <a:buNone/>
            </a:pPr>
            <a:endParaRPr lang="en-US" sz="1500" dirty="0"/>
          </a:p>
        </p:txBody>
      </p:sp>
    </p:spTree>
    <p:extLst>
      <p:ext uri="{BB962C8B-B14F-4D97-AF65-F5344CB8AC3E}">
        <p14:creationId xmlns:p14="http://schemas.microsoft.com/office/powerpoint/2010/main" val="288828732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739B-A40E-4B19-8EA1-95412E683654}"/>
              </a:ext>
            </a:extLst>
          </p:cNvPr>
          <p:cNvSpPr>
            <a:spLocks noGrp="1"/>
          </p:cNvSpPr>
          <p:nvPr>
            <p:ph type="title"/>
          </p:nvPr>
        </p:nvSpPr>
        <p:spPr>
          <a:xfrm>
            <a:off x="913794" y="151002"/>
            <a:ext cx="10353761" cy="677572"/>
          </a:xfrm>
        </p:spPr>
        <p:txBody>
          <a:bodyPr>
            <a:normAutofit/>
          </a:bodyPr>
          <a:lstStyle/>
          <a:p>
            <a:r>
              <a:rPr lang="en-US" sz="2200" dirty="0"/>
              <a:t>Uniform Policies Continued</a:t>
            </a:r>
          </a:p>
        </p:txBody>
      </p:sp>
      <p:sp>
        <p:nvSpPr>
          <p:cNvPr id="3" name="Content Placeholder 2">
            <a:extLst>
              <a:ext uri="{FF2B5EF4-FFF2-40B4-BE49-F238E27FC236}">
                <a16:creationId xmlns:a16="http://schemas.microsoft.com/office/drawing/2014/main" id="{C88BFBC0-97CA-4370-B71B-6A6DF1BB21A1}"/>
              </a:ext>
            </a:extLst>
          </p:cNvPr>
          <p:cNvSpPr>
            <a:spLocks noGrp="1"/>
          </p:cNvSpPr>
          <p:nvPr>
            <p:ph idx="1"/>
          </p:nvPr>
        </p:nvSpPr>
        <p:spPr>
          <a:xfrm>
            <a:off x="218380" y="864066"/>
            <a:ext cx="11744587" cy="5993934"/>
          </a:xfrm>
        </p:spPr>
        <p:txBody>
          <a:bodyPr>
            <a:noAutofit/>
          </a:bodyPr>
          <a:lstStyle/>
          <a:p>
            <a:pPr marL="457200" marR="0" lvl="0" indent="-457200">
              <a:lnSpc>
                <a:spcPct val="115000"/>
              </a:lnSpc>
              <a:spcBef>
                <a:spcPts val="0"/>
              </a:spcBef>
              <a:spcAft>
                <a:spcPts val="1000"/>
              </a:spcAft>
              <a:buFont typeface="+mj-lt"/>
              <a:buAutoNum type="arabicPeriod" startAt="16"/>
            </a:pPr>
            <a:r>
              <a:rPr lang="en-US" sz="1800" dirty="0">
                <a:effectLst/>
              </a:rPr>
              <a:t>Interns are advised that parking spaces are critical during the legislative session and strict compliance with all parking regulations is required of all legislative interns.</a:t>
            </a:r>
          </a:p>
          <a:p>
            <a:pPr marL="457200" marR="0" lvl="0" indent="-457200">
              <a:lnSpc>
                <a:spcPct val="115000"/>
              </a:lnSpc>
              <a:spcBef>
                <a:spcPts val="0"/>
              </a:spcBef>
              <a:spcAft>
                <a:spcPts val="1000"/>
              </a:spcAft>
              <a:buFont typeface="+mj-lt"/>
              <a:buAutoNum type="arabicPeriod" startAt="16"/>
            </a:pPr>
            <a:r>
              <a:rPr lang="en-US" sz="1800" dirty="0">
                <a:effectLst/>
              </a:rPr>
              <a:t>Interns are reminded that rules of the House and Senate Chambers prohibit legislative employees, </a:t>
            </a:r>
            <a:r>
              <a:rPr lang="en-US" sz="1800" b="1" dirty="0">
                <a:effectLst/>
              </a:rPr>
              <a:t>including interns</a:t>
            </a:r>
            <a:r>
              <a:rPr lang="en-US" sz="1800" dirty="0">
                <a:effectLst/>
              </a:rPr>
              <a:t>, from entering the chambers during floor sessions without prior authorization from the Chief Clerk.</a:t>
            </a:r>
          </a:p>
          <a:p>
            <a:pPr marL="457200" marR="0" lvl="0" indent="-457200">
              <a:lnSpc>
                <a:spcPct val="115000"/>
              </a:lnSpc>
              <a:spcBef>
                <a:spcPts val="0"/>
              </a:spcBef>
              <a:spcAft>
                <a:spcPts val="1000"/>
              </a:spcAft>
              <a:buFont typeface="+mj-lt"/>
              <a:buAutoNum type="arabicPeriod" startAt="16"/>
            </a:pPr>
            <a:r>
              <a:rPr lang="en-US" sz="1800" dirty="0">
                <a:effectLst/>
              </a:rPr>
              <a:t>Interns will be furnished identification badges, which they will be expected to wear </a:t>
            </a:r>
            <a:r>
              <a:rPr lang="en-US" sz="1800" b="1" dirty="0">
                <a:effectLst/>
              </a:rPr>
              <a:t>at all times</a:t>
            </a:r>
            <a:r>
              <a:rPr lang="en-US" sz="1800" dirty="0">
                <a:effectLst/>
              </a:rPr>
              <a:t> while they are at work for the General Assembly.</a:t>
            </a:r>
          </a:p>
          <a:p>
            <a:pPr marL="457200" marR="0" lvl="0" indent="-457200">
              <a:lnSpc>
                <a:spcPct val="115000"/>
              </a:lnSpc>
              <a:spcBef>
                <a:spcPts val="0"/>
              </a:spcBef>
              <a:spcAft>
                <a:spcPts val="1000"/>
              </a:spcAft>
              <a:buFont typeface="+mj-lt"/>
              <a:buAutoNum type="arabicPeriod" startAt="16"/>
            </a:pPr>
            <a:r>
              <a:rPr lang="en-US" sz="1800" dirty="0">
                <a:effectLst/>
              </a:rPr>
              <a:t>Due to the nature, demands, and duration of the legislative internship program, no intern assigned to any office within the House of Representatives or the Senate shall seek any Federal, State, County, Municipal, or political party executive committee office. Any action contrary to this policy shall result in dismissal of the intern from the legislative internship program.</a:t>
            </a:r>
          </a:p>
          <a:p>
            <a:pPr marL="457200" marR="97790" lvl="0" indent="-457200">
              <a:lnSpc>
                <a:spcPct val="115000"/>
              </a:lnSpc>
              <a:spcBef>
                <a:spcPts val="0"/>
              </a:spcBef>
              <a:spcAft>
                <a:spcPts val="1000"/>
              </a:spcAft>
              <a:buFont typeface="+mj-lt"/>
              <a:buAutoNum type="arabicPeriod" startAt="16"/>
            </a:pPr>
            <a:r>
              <a:rPr lang="en-US" sz="1800" b="1" dirty="0">
                <a:effectLst/>
              </a:rPr>
              <a:t>Any intern found to have violated the policies outlined above shall be subject to disciplinary action appropriate for the offense to be administered by the Legislative Internship Program Director, which could result in dismissal from the program. </a:t>
            </a:r>
            <a:endParaRPr lang="en-US" sz="1800" dirty="0">
              <a:effectLst/>
            </a:endParaRPr>
          </a:p>
          <a:p>
            <a:pPr marL="0" indent="0">
              <a:buNone/>
            </a:pPr>
            <a:endParaRPr lang="en-US" sz="1500" dirty="0"/>
          </a:p>
        </p:txBody>
      </p:sp>
    </p:spTree>
    <p:extLst>
      <p:ext uri="{BB962C8B-B14F-4D97-AF65-F5344CB8AC3E}">
        <p14:creationId xmlns:p14="http://schemas.microsoft.com/office/powerpoint/2010/main" val="183614939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2165-50DD-4866-8744-2E34C780C85C}"/>
              </a:ext>
            </a:extLst>
          </p:cNvPr>
          <p:cNvSpPr>
            <a:spLocks noGrp="1"/>
          </p:cNvSpPr>
          <p:nvPr>
            <p:ph type="title"/>
          </p:nvPr>
        </p:nvSpPr>
        <p:spPr/>
        <p:txBody>
          <a:bodyPr/>
          <a:lstStyle/>
          <a:p>
            <a:r>
              <a:rPr lang="en-US" dirty="0"/>
              <a:t>How do I apply? </a:t>
            </a:r>
          </a:p>
        </p:txBody>
      </p:sp>
      <p:sp>
        <p:nvSpPr>
          <p:cNvPr id="3" name="Content Placeholder 2">
            <a:extLst>
              <a:ext uri="{FF2B5EF4-FFF2-40B4-BE49-F238E27FC236}">
                <a16:creationId xmlns:a16="http://schemas.microsoft.com/office/drawing/2014/main" id="{FC5EAFA4-06D3-4B3E-AFE8-DA0FB5AB48B3}"/>
              </a:ext>
            </a:extLst>
          </p:cNvPr>
          <p:cNvSpPr>
            <a:spLocks noGrp="1"/>
          </p:cNvSpPr>
          <p:nvPr>
            <p:ph idx="1"/>
          </p:nvPr>
        </p:nvSpPr>
        <p:spPr/>
        <p:txBody>
          <a:bodyPr/>
          <a:lstStyle/>
          <a:p>
            <a:pPr marL="0" indent="0" algn="ctr">
              <a:buNone/>
            </a:pPr>
            <a:r>
              <a:rPr lang="en-US" dirty="0"/>
              <a:t>Interested students should contact the official faculty representative at their respective college or university for more details. A list of faculty representatives and information about the program is available at </a:t>
            </a:r>
            <a:r>
              <a:rPr lang="en-US" dirty="0">
                <a:hlinkClick r:id="rId2"/>
              </a:rPr>
              <a:t>www.capitol.tn.gov/intern</a:t>
            </a:r>
            <a:r>
              <a:rPr lang="en-US" dirty="0"/>
              <a:t> </a:t>
            </a:r>
          </a:p>
        </p:txBody>
      </p:sp>
      <p:pic>
        <p:nvPicPr>
          <p:cNvPr id="6" name="Picture 5">
            <a:extLst>
              <a:ext uri="{FF2B5EF4-FFF2-40B4-BE49-F238E27FC236}">
                <a16:creationId xmlns:a16="http://schemas.microsoft.com/office/drawing/2014/main" id="{CB9ED047-FDE5-443D-BA4C-7A7013F55A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544" t="6020" r="4720" b="28563"/>
          <a:stretch/>
        </p:blipFill>
        <p:spPr>
          <a:xfrm>
            <a:off x="5092384" y="3613455"/>
            <a:ext cx="1996581" cy="2010180"/>
          </a:xfrm>
          <a:prstGeom prst="rect">
            <a:avLst/>
          </a:prstGeom>
        </p:spPr>
      </p:pic>
    </p:spTree>
    <p:extLst>
      <p:ext uri="{BB962C8B-B14F-4D97-AF65-F5344CB8AC3E}">
        <p14:creationId xmlns:p14="http://schemas.microsoft.com/office/powerpoint/2010/main" val="58208282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A2165-50DD-4866-8744-2E34C780C85C}"/>
              </a:ext>
            </a:extLst>
          </p:cNvPr>
          <p:cNvSpPr>
            <a:spLocks noGrp="1"/>
          </p:cNvSpPr>
          <p:nvPr>
            <p:ph type="title"/>
          </p:nvPr>
        </p:nvSpPr>
        <p:spPr>
          <a:xfrm>
            <a:off x="913796" y="265652"/>
            <a:ext cx="10353761" cy="1326321"/>
          </a:xfrm>
        </p:spPr>
        <p:txBody>
          <a:bodyPr/>
          <a:lstStyle/>
          <a:p>
            <a:r>
              <a:rPr lang="en-US" dirty="0"/>
              <a:t>Important dates</a:t>
            </a:r>
          </a:p>
        </p:txBody>
      </p:sp>
      <p:sp>
        <p:nvSpPr>
          <p:cNvPr id="3" name="Content Placeholder 2">
            <a:extLst>
              <a:ext uri="{FF2B5EF4-FFF2-40B4-BE49-F238E27FC236}">
                <a16:creationId xmlns:a16="http://schemas.microsoft.com/office/drawing/2014/main" id="{FC5EAFA4-06D3-4B3E-AFE8-DA0FB5AB48B3}"/>
              </a:ext>
            </a:extLst>
          </p:cNvPr>
          <p:cNvSpPr>
            <a:spLocks noGrp="1"/>
          </p:cNvSpPr>
          <p:nvPr>
            <p:ph idx="1"/>
          </p:nvPr>
        </p:nvSpPr>
        <p:spPr>
          <a:xfrm>
            <a:off x="913795" y="1795244"/>
            <a:ext cx="10353762" cy="3995956"/>
          </a:xfrm>
        </p:spPr>
        <p:txBody>
          <a:bodyPr>
            <a:normAutofit fontScale="92500" lnSpcReduction="10000"/>
          </a:bodyPr>
          <a:lstStyle/>
          <a:p>
            <a:pPr marL="0" indent="0" algn="ctr">
              <a:lnSpc>
                <a:spcPct val="200000"/>
              </a:lnSpc>
              <a:buNone/>
            </a:pPr>
            <a:r>
              <a:rPr lang="en-US" dirty="0"/>
              <a:t>Application Deadline: October 16, 2025 </a:t>
            </a:r>
          </a:p>
          <a:p>
            <a:pPr marL="0" indent="0" algn="ctr">
              <a:lnSpc>
                <a:spcPct val="200000"/>
              </a:lnSpc>
              <a:buNone/>
            </a:pPr>
            <a:r>
              <a:rPr lang="en-US" dirty="0"/>
              <a:t>Interviews: October 28, 29, and 30 2025</a:t>
            </a:r>
          </a:p>
          <a:p>
            <a:pPr marL="0" indent="0" algn="ctr">
              <a:lnSpc>
                <a:spcPct val="200000"/>
              </a:lnSpc>
              <a:buNone/>
            </a:pPr>
            <a:r>
              <a:rPr lang="en-US" dirty="0"/>
              <a:t>Offer Letters Sent: Week of November 3, 2025</a:t>
            </a:r>
          </a:p>
          <a:p>
            <a:pPr marL="0" indent="0" algn="ctr">
              <a:lnSpc>
                <a:spcPct val="200000"/>
              </a:lnSpc>
              <a:buNone/>
            </a:pPr>
            <a:r>
              <a:rPr lang="en-US" dirty="0"/>
              <a:t>Meet &amp; Greet for Selected Students: December 4, 2025 (subject to change)</a:t>
            </a:r>
          </a:p>
          <a:p>
            <a:pPr marL="0" indent="0" algn="ctr">
              <a:lnSpc>
                <a:spcPct val="200000"/>
              </a:lnSpc>
              <a:buNone/>
            </a:pPr>
            <a:r>
              <a:rPr lang="en-US" dirty="0"/>
              <a:t>Start Date: January 12, 2026</a:t>
            </a:r>
          </a:p>
          <a:p>
            <a:pPr marL="0" indent="0" algn="ctr">
              <a:lnSpc>
                <a:spcPct val="200000"/>
              </a:lnSpc>
              <a:buNone/>
            </a:pPr>
            <a:r>
              <a:rPr lang="en-US" dirty="0"/>
              <a:t>Last Day: May 1, 2026 </a:t>
            </a:r>
          </a:p>
        </p:txBody>
      </p:sp>
    </p:spTree>
    <p:extLst>
      <p:ext uri="{BB962C8B-B14F-4D97-AF65-F5344CB8AC3E}">
        <p14:creationId xmlns:p14="http://schemas.microsoft.com/office/powerpoint/2010/main" val="89971587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6A63-C8D0-4F6B-9876-68D63F5588DB}"/>
              </a:ext>
            </a:extLst>
          </p:cNvPr>
          <p:cNvSpPr>
            <a:spLocks noGrp="1"/>
          </p:cNvSpPr>
          <p:nvPr>
            <p:ph type="title"/>
          </p:nvPr>
        </p:nvSpPr>
        <p:spPr>
          <a:xfrm>
            <a:off x="913794" y="357931"/>
            <a:ext cx="10353761" cy="1479259"/>
          </a:xfrm>
        </p:spPr>
        <p:txBody>
          <a:bodyPr/>
          <a:lstStyle/>
          <a:p>
            <a:r>
              <a:rPr lang="en-US" dirty="0"/>
              <a:t>Questions?</a:t>
            </a:r>
          </a:p>
        </p:txBody>
      </p:sp>
      <p:pic>
        <p:nvPicPr>
          <p:cNvPr id="7" name="Graphic 6" descr="Questions">
            <a:extLst>
              <a:ext uri="{FF2B5EF4-FFF2-40B4-BE49-F238E27FC236}">
                <a16:creationId xmlns:a16="http://schemas.microsoft.com/office/drawing/2014/main" id="{11750CB1-FBD6-4739-980F-06CCB6F782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5971" y="1451296"/>
            <a:ext cx="2129406" cy="2129406"/>
          </a:xfrm>
          <a:prstGeom prst="rect">
            <a:avLst/>
          </a:prstGeom>
        </p:spPr>
      </p:pic>
      <p:sp>
        <p:nvSpPr>
          <p:cNvPr id="8" name="TextBox 7">
            <a:extLst>
              <a:ext uri="{FF2B5EF4-FFF2-40B4-BE49-F238E27FC236}">
                <a16:creationId xmlns:a16="http://schemas.microsoft.com/office/drawing/2014/main" id="{3978C1E7-FFCB-49EB-83E2-556F797F7118}"/>
              </a:ext>
            </a:extLst>
          </p:cNvPr>
          <p:cNvSpPr txBox="1"/>
          <p:nvPr/>
        </p:nvSpPr>
        <p:spPr>
          <a:xfrm>
            <a:off x="7166031" y="3914745"/>
            <a:ext cx="4639112" cy="2585323"/>
          </a:xfrm>
          <a:prstGeom prst="rect">
            <a:avLst/>
          </a:prstGeom>
          <a:noFill/>
        </p:spPr>
        <p:txBody>
          <a:bodyPr wrap="square" rtlCol="0">
            <a:spAutoFit/>
          </a:bodyPr>
          <a:lstStyle/>
          <a:p>
            <a:pPr algn="ctr"/>
            <a:r>
              <a:rPr lang="en-US" dirty="0"/>
              <a:t>J.R. Russell, Administrator</a:t>
            </a:r>
          </a:p>
          <a:p>
            <a:pPr algn="ctr"/>
            <a:r>
              <a:rPr lang="en-US" dirty="0"/>
              <a:t>Legislative Internship Program </a:t>
            </a:r>
          </a:p>
          <a:p>
            <a:pPr algn="ctr"/>
            <a:r>
              <a:rPr lang="en-US" dirty="0"/>
              <a:t>425 Rep. John Lewis Way North, </a:t>
            </a:r>
          </a:p>
          <a:p>
            <a:pPr algn="ctr"/>
            <a:r>
              <a:rPr lang="en-US" dirty="0"/>
              <a:t>Suite G-124 </a:t>
            </a:r>
          </a:p>
          <a:p>
            <a:pPr algn="ctr"/>
            <a:r>
              <a:rPr lang="en-US" dirty="0"/>
              <a:t>Nashville, TN 37243</a:t>
            </a:r>
          </a:p>
          <a:p>
            <a:pPr algn="ctr"/>
            <a:r>
              <a:rPr lang="en-US" dirty="0"/>
              <a:t>Office: 615-741-3299</a:t>
            </a:r>
          </a:p>
          <a:p>
            <a:pPr algn="ctr"/>
            <a:r>
              <a:rPr lang="en-US" dirty="0"/>
              <a:t>Cell: 629-278-0418</a:t>
            </a:r>
          </a:p>
          <a:p>
            <a:pPr algn="ctr"/>
            <a:r>
              <a:rPr lang="en-US" dirty="0">
                <a:hlinkClick r:id="rId4"/>
              </a:rPr>
              <a:t>j.r.russell@capitol.tn.gov</a:t>
            </a:r>
            <a:r>
              <a:rPr lang="en-US" dirty="0"/>
              <a:t> </a:t>
            </a:r>
          </a:p>
          <a:p>
            <a:pPr algn="ctr"/>
            <a:r>
              <a:rPr lang="en-US" dirty="0">
                <a:hlinkClick r:id="rId5"/>
              </a:rPr>
              <a:t>www.capitol.tn.gov/intern</a:t>
            </a:r>
            <a:r>
              <a:rPr lang="en-US" dirty="0"/>
              <a:t> </a:t>
            </a:r>
          </a:p>
        </p:txBody>
      </p:sp>
      <p:sp>
        <p:nvSpPr>
          <p:cNvPr id="9" name="TextBox 8">
            <a:extLst>
              <a:ext uri="{FF2B5EF4-FFF2-40B4-BE49-F238E27FC236}">
                <a16:creationId xmlns:a16="http://schemas.microsoft.com/office/drawing/2014/main" id="{4B1C8A0D-176B-4E7D-8BC6-EDC10290A9BA}"/>
              </a:ext>
            </a:extLst>
          </p:cNvPr>
          <p:cNvSpPr txBox="1"/>
          <p:nvPr/>
        </p:nvSpPr>
        <p:spPr>
          <a:xfrm>
            <a:off x="464192" y="3914746"/>
            <a:ext cx="4561779" cy="2585323"/>
          </a:xfrm>
          <a:prstGeom prst="rect">
            <a:avLst/>
          </a:prstGeom>
          <a:noFill/>
        </p:spPr>
        <p:txBody>
          <a:bodyPr wrap="square" rtlCol="0">
            <a:spAutoFit/>
          </a:bodyPr>
          <a:lstStyle/>
          <a:p>
            <a:pPr algn="ctr"/>
            <a:r>
              <a:rPr lang="en-US" dirty="0"/>
              <a:t>Shirley A. Frierson, Director</a:t>
            </a:r>
          </a:p>
          <a:p>
            <a:pPr algn="ctr"/>
            <a:r>
              <a:rPr lang="en-US" dirty="0"/>
              <a:t>Legislative Internship Program </a:t>
            </a:r>
          </a:p>
          <a:p>
            <a:pPr algn="ctr"/>
            <a:r>
              <a:rPr lang="en-US" dirty="0"/>
              <a:t>425 Rep. John Lewis Way North, </a:t>
            </a:r>
          </a:p>
          <a:p>
            <a:pPr algn="ctr"/>
            <a:r>
              <a:rPr lang="en-US" dirty="0"/>
              <a:t>Suite G-124 </a:t>
            </a:r>
          </a:p>
          <a:p>
            <a:pPr algn="ctr"/>
            <a:r>
              <a:rPr lang="en-US" dirty="0"/>
              <a:t>Nashville, TN 37243</a:t>
            </a:r>
          </a:p>
          <a:p>
            <a:pPr algn="ctr"/>
            <a:r>
              <a:rPr lang="en-US" dirty="0"/>
              <a:t>Office: 615-741-3299</a:t>
            </a:r>
          </a:p>
          <a:p>
            <a:pPr algn="ctr"/>
            <a:r>
              <a:rPr lang="en-US" dirty="0"/>
              <a:t>Cell: 615-945-4736</a:t>
            </a:r>
          </a:p>
          <a:p>
            <a:pPr algn="ctr"/>
            <a:r>
              <a:rPr lang="en-US" dirty="0">
                <a:hlinkClick r:id="rId6"/>
              </a:rPr>
              <a:t>shirley.frierson@capitol.tn.gov</a:t>
            </a:r>
            <a:r>
              <a:rPr lang="en-US" dirty="0"/>
              <a:t> </a:t>
            </a:r>
          </a:p>
          <a:p>
            <a:pPr algn="ctr"/>
            <a:r>
              <a:rPr lang="en-US" dirty="0">
                <a:hlinkClick r:id="rId5"/>
              </a:rPr>
              <a:t>www.capitol.tn.gov/intern</a:t>
            </a:r>
            <a:r>
              <a:rPr lang="en-US" dirty="0"/>
              <a:t> </a:t>
            </a:r>
          </a:p>
        </p:txBody>
      </p:sp>
    </p:spTree>
    <p:extLst>
      <p:ext uri="{BB962C8B-B14F-4D97-AF65-F5344CB8AC3E}">
        <p14:creationId xmlns:p14="http://schemas.microsoft.com/office/powerpoint/2010/main" val="283060122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F075-7139-4C88-B78E-4F7EEC1C966E}"/>
              </a:ext>
            </a:extLst>
          </p:cNvPr>
          <p:cNvSpPr>
            <a:spLocks noGrp="1"/>
          </p:cNvSpPr>
          <p:nvPr>
            <p:ph type="title"/>
          </p:nvPr>
        </p:nvSpPr>
        <p:spPr/>
        <p:txBody>
          <a:bodyPr/>
          <a:lstStyle/>
          <a:p>
            <a:r>
              <a:rPr lang="en-US" dirty="0"/>
              <a:t>About the Legislative Internship Program </a:t>
            </a:r>
          </a:p>
        </p:txBody>
      </p:sp>
      <p:sp>
        <p:nvSpPr>
          <p:cNvPr id="3" name="Content Placeholder 2">
            <a:extLst>
              <a:ext uri="{FF2B5EF4-FFF2-40B4-BE49-F238E27FC236}">
                <a16:creationId xmlns:a16="http://schemas.microsoft.com/office/drawing/2014/main" id="{545D4590-0ABF-4EAE-B83F-317F09F47A00}"/>
              </a:ext>
            </a:extLst>
          </p:cNvPr>
          <p:cNvSpPr>
            <a:spLocks noGrp="1"/>
          </p:cNvSpPr>
          <p:nvPr>
            <p:ph idx="1"/>
          </p:nvPr>
        </p:nvSpPr>
        <p:spPr/>
        <p:txBody>
          <a:bodyPr/>
          <a:lstStyle/>
          <a:p>
            <a:pPr marL="0" indent="0">
              <a:buNone/>
            </a:pPr>
            <a:r>
              <a:rPr lang="en-US" dirty="0"/>
              <a:t>The Tennessee Legislative Internship Program was established by the General Assembly in 1972 and has a longstanding reputation of providing students the best opportunity to learn more about the legislative process. </a:t>
            </a:r>
          </a:p>
          <a:p>
            <a:pPr marL="0" indent="0">
              <a:buNone/>
            </a:pPr>
            <a:endParaRPr lang="en-US" dirty="0"/>
          </a:p>
          <a:p>
            <a:pPr marL="0" indent="0">
              <a:buNone/>
            </a:pPr>
            <a:r>
              <a:rPr lang="en-US" dirty="0"/>
              <a:t>Each year, students from across the state are selected to spend their spring semester in Nashville to serve alongside the members and staff of the General Assembly during the legislative session. </a:t>
            </a:r>
          </a:p>
          <a:p>
            <a:pPr marL="0" indent="0">
              <a:buNone/>
            </a:pPr>
            <a:endParaRPr lang="en-US" dirty="0"/>
          </a:p>
        </p:txBody>
      </p:sp>
    </p:spTree>
    <p:extLst>
      <p:ext uri="{BB962C8B-B14F-4D97-AF65-F5344CB8AC3E}">
        <p14:creationId xmlns:p14="http://schemas.microsoft.com/office/powerpoint/2010/main" val="367657522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CA24-27A6-4028-9C21-108897FBA6CF}"/>
              </a:ext>
            </a:extLst>
          </p:cNvPr>
          <p:cNvSpPr>
            <a:spLocks noGrp="1"/>
          </p:cNvSpPr>
          <p:nvPr>
            <p:ph type="title"/>
          </p:nvPr>
        </p:nvSpPr>
        <p:spPr/>
        <p:txBody>
          <a:bodyPr/>
          <a:lstStyle/>
          <a:p>
            <a:r>
              <a:rPr lang="en-US" dirty="0"/>
              <a:t>About the internship </a:t>
            </a:r>
          </a:p>
        </p:txBody>
      </p:sp>
      <p:sp>
        <p:nvSpPr>
          <p:cNvPr id="8" name="Content Placeholder 7">
            <a:extLst>
              <a:ext uri="{FF2B5EF4-FFF2-40B4-BE49-F238E27FC236}">
                <a16:creationId xmlns:a16="http://schemas.microsoft.com/office/drawing/2014/main" id="{D57979D6-F434-4054-8F8E-A02304B7B2B2}"/>
              </a:ext>
            </a:extLst>
          </p:cNvPr>
          <p:cNvSpPr>
            <a:spLocks noGrp="1"/>
          </p:cNvSpPr>
          <p:nvPr>
            <p:ph sz="half" idx="2"/>
          </p:nvPr>
        </p:nvSpPr>
        <p:spPr>
          <a:xfrm>
            <a:off x="393992" y="2106887"/>
            <a:ext cx="5473119" cy="4210021"/>
          </a:xfrm>
        </p:spPr>
        <p:txBody>
          <a:bodyPr>
            <a:normAutofit/>
          </a:bodyPr>
          <a:lstStyle/>
          <a:p>
            <a:r>
              <a:rPr lang="en-US" dirty="0"/>
              <a:t>Assist in researching legislation and in-depth analysis of legislative issues</a:t>
            </a:r>
          </a:p>
          <a:p>
            <a:r>
              <a:rPr lang="en-US" dirty="0"/>
              <a:t>Communicate with state, local, and federal government agencies </a:t>
            </a:r>
          </a:p>
          <a:p>
            <a:r>
              <a:rPr lang="en-US" dirty="0"/>
              <a:t>Interact with constituents from across the state</a:t>
            </a:r>
          </a:p>
          <a:p>
            <a:r>
              <a:rPr lang="en-US" dirty="0"/>
              <a:t>Develop talking points and legislation summaries </a:t>
            </a:r>
          </a:p>
        </p:txBody>
      </p:sp>
      <p:sp>
        <p:nvSpPr>
          <p:cNvPr id="9" name="Content Placeholder 7">
            <a:extLst>
              <a:ext uri="{FF2B5EF4-FFF2-40B4-BE49-F238E27FC236}">
                <a16:creationId xmlns:a16="http://schemas.microsoft.com/office/drawing/2014/main" id="{601D71E3-2F0B-4360-A694-F310754AD597}"/>
              </a:ext>
            </a:extLst>
          </p:cNvPr>
          <p:cNvSpPr txBox="1">
            <a:spLocks/>
          </p:cNvSpPr>
          <p:nvPr/>
        </p:nvSpPr>
        <p:spPr>
          <a:xfrm>
            <a:off x="6324890" y="2106887"/>
            <a:ext cx="5473119" cy="421002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dirty="0"/>
              <a:t>Learn and understand the legislative and committee process </a:t>
            </a:r>
          </a:p>
          <a:p>
            <a:r>
              <a:rPr lang="en-US" dirty="0"/>
              <a:t>Understand the role of lobbying as it relates to the legislative process</a:t>
            </a:r>
          </a:p>
          <a:p>
            <a:r>
              <a:rPr lang="en-US" dirty="0"/>
              <a:t>Attend legislative sessions and committee meetings</a:t>
            </a:r>
          </a:p>
          <a:p>
            <a:r>
              <a:rPr lang="en-US" dirty="0"/>
              <a:t>Work with a Legislator as a part of their team</a:t>
            </a:r>
          </a:p>
          <a:p>
            <a:endParaRPr lang="en-US" dirty="0"/>
          </a:p>
          <a:p>
            <a:endParaRPr lang="en-US" dirty="0"/>
          </a:p>
        </p:txBody>
      </p:sp>
    </p:spTree>
    <p:extLst>
      <p:ext uri="{BB962C8B-B14F-4D97-AF65-F5344CB8AC3E}">
        <p14:creationId xmlns:p14="http://schemas.microsoft.com/office/powerpoint/2010/main" val="180281032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88EC7-7A23-4194-929D-90B2C5762A57}"/>
              </a:ext>
            </a:extLst>
          </p:cNvPr>
          <p:cNvSpPr>
            <a:spLocks noGrp="1"/>
          </p:cNvSpPr>
          <p:nvPr>
            <p:ph type="title"/>
          </p:nvPr>
        </p:nvSpPr>
        <p:spPr/>
        <p:txBody>
          <a:bodyPr/>
          <a:lstStyle/>
          <a:p>
            <a:r>
              <a:rPr lang="en-US" dirty="0"/>
              <a:t>Who is Eligible?  </a:t>
            </a:r>
          </a:p>
        </p:txBody>
      </p:sp>
      <p:graphicFrame>
        <p:nvGraphicFramePr>
          <p:cNvPr id="6" name="Content Placeholder 5">
            <a:extLst>
              <a:ext uri="{FF2B5EF4-FFF2-40B4-BE49-F238E27FC236}">
                <a16:creationId xmlns:a16="http://schemas.microsoft.com/office/drawing/2014/main" id="{C6461A69-8DB9-40CD-A5CB-528DC1AA1D17}"/>
              </a:ext>
            </a:extLst>
          </p:cNvPr>
          <p:cNvGraphicFramePr>
            <a:graphicFrameLocks noGrp="1"/>
          </p:cNvGraphicFramePr>
          <p:nvPr>
            <p:ph idx="1"/>
            <p:extLst>
              <p:ext uri="{D42A27DB-BD31-4B8C-83A1-F6EECF244321}">
                <p14:modId xmlns:p14="http://schemas.microsoft.com/office/powerpoint/2010/main" val="601552296"/>
              </p:ext>
            </p:extLst>
          </p:nvPr>
        </p:nvGraphicFramePr>
        <p:xfrm>
          <a:off x="913795" y="2096064"/>
          <a:ext cx="10353762" cy="4152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180008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30183C-A107-45BB-8EE9-BA407ABCF927}"/>
              </a:ext>
            </a:extLst>
          </p:cNvPr>
          <p:cNvSpPr>
            <a:spLocks noGrp="1"/>
          </p:cNvSpPr>
          <p:nvPr>
            <p:ph type="title"/>
          </p:nvPr>
        </p:nvSpPr>
        <p:spPr/>
        <p:txBody>
          <a:bodyPr/>
          <a:lstStyle/>
          <a:p>
            <a:r>
              <a:rPr lang="en-US" dirty="0"/>
              <a:t>Internship Details</a:t>
            </a:r>
          </a:p>
        </p:txBody>
      </p:sp>
      <p:sp>
        <p:nvSpPr>
          <p:cNvPr id="9" name="Content Placeholder 8">
            <a:extLst>
              <a:ext uri="{FF2B5EF4-FFF2-40B4-BE49-F238E27FC236}">
                <a16:creationId xmlns:a16="http://schemas.microsoft.com/office/drawing/2014/main" id="{B4E06426-1CE8-4AD6-B6F8-BF02EAAB2402}"/>
              </a:ext>
            </a:extLst>
          </p:cNvPr>
          <p:cNvSpPr>
            <a:spLocks noGrp="1"/>
          </p:cNvSpPr>
          <p:nvPr>
            <p:ph sz="half" idx="2"/>
          </p:nvPr>
        </p:nvSpPr>
        <p:spPr>
          <a:xfrm>
            <a:off x="595618" y="2308223"/>
            <a:ext cx="5333106" cy="3555680"/>
          </a:xfrm>
        </p:spPr>
        <p:txBody>
          <a:bodyPr>
            <a:normAutofit/>
          </a:bodyPr>
          <a:lstStyle/>
          <a:p>
            <a:r>
              <a:rPr lang="en-US" dirty="0"/>
              <a:t>Full-time and Part-time internships available during the spring semester only</a:t>
            </a:r>
          </a:p>
          <a:p>
            <a:r>
              <a:rPr lang="en-US" dirty="0"/>
              <a:t>Weekly stipend of $500 (full-time)</a:t>
            </a:r>
          </a:p>
          <a:p>
            <a:r>
              <a:rPr lang="en-US" dirty="0"/>
              <a:t>$13.33 per hour (part-time) with a minimum of 20 hours per week</a:t>
            </a:r>
          </a:p>
          <a:p>
            <a:r>
              <a:rPr lang="en-US" dirty="0"/>
              <a:t>Earn up to 12 hours of college credit </a:t>
            </a:r>
          </a:p>
          <a:p>
            <a:r>
              <a:rPr lang="en-US" dirty="0"/>
              <a:t>Opportunities to cultivate relationships and network</a:t>
            </a:r>
          </a:p>
        </p:txBody>
      </p:sp>
      <p:sp>
        <p:nvSpPr>
          <p:cNvPr id="11" name="Content Placeholder 10">
            <a:extLst>
              <a:ext uri="{FF2B5EF4-FFF2-40B4-BE49-F238E27FC236}">
                <a16:creationId xmlns:a16="http://schemas.microsoft.com/office/drawing/2014/main" id="{23726840-8092-4BCF-B05C-704AB82E226A}"/>
              </a:ext>
            </a:extLst>
          </p:cNvPr>
          <p:cNvSpPr>
            <a:spLocks noGrp="1"/>
          </p:cNvSpPr>
          <p:nvPr>
            <p:ph sz="quarter" idx="4"/>
          </p:nvPr>
        </p:nvSpPr>
        <p:spPr>
          <a:xfrm>
            <a:off x="6090675" y="2308223"/>
            <a:ext cx="5331903" cy="3555681"/>
          </a:xfrm>
        </p:spPr>
        <p:txBody>
          <a:bodyPr>
            <a:normAutofit/>
          </a:bodyPr>
          <a:lstStyle/>
          <a:p>
            <a:r>
              <a:rPr lang="en-US" dirty="0"/>
              <a:t>Must attend weekly meetings</a:t>
            </a:r>
          </a:p>
          <a:p>
            <a:r>
              <a:rPr lang="en-US" dirty="0"/>
              <a:t>Interns will be responsible for their own housing </a:t>
            </a:r>
          </a:p>
          <a:p>
            <a:r>
              <a:rPr lang="en-US" dirty="0"/>
              <a:t>Opportunity to participate in Mock General Assembly </a:t>
            </a:r>
          </a:p>
          <a:p>
            <a:r>
              <a:rPr lang="en-US" dirty="0"/>
              <a:t>Hold elections for Mock General Assembly leadership team</a:t>
            </a:r>
          </a:p>
          <a:p>
            <a:endParaRPr lang="en-US" dirty="0"/>
          </a:p>
        </p:txBody>
      </p:sp>
    </p:spTree>
    <p:extLst>
      <p:ext uri="{BB962C8B-B14F-4D97-AF65-F5344CB8AC3E}">
        <p14:creationId xmlns:p14="http://schemas.microsoft.com/office/powerpoint/2010/main" val="324313129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EBA1-9A50-4CF8-B43F-51C040350277}"/>
              </a:ext>
            </a:extLst>
          </p:cNvPr>
          <p:cNvSpPr>
            <a:spLocks noGrp="1"/>
          </p:cNvSpPr>
          <p:nvPr>
            <p:ph type="title"/>
          </p:nvPr>
        </p:nvSpPr>
        <p:spPr/>
        <p:txBody>
          <a:bodyPr/>
          <a:lstStyle/>
          <a:p>
            <a:r>
              <a:rPr lang="en-US" dirty="0"/>
              <a:t>Why should I apply? </a:t>
            </a:r>
          </a:p>
        </p:txBody>
      </p:sp>
      <p:sp>
        <p:nvSpPr>
          <p:cNvPr id="4" name="TextBox 3">
            <a:extLst>
              <a:ext uri="{FF2B5EF4-FFF2-40B4-BE49-F238E27FC236}">
                <a16:creationId xmlns:a16="http://schemas.microsoft.com/office/drawing/2014/main" id="{9D995F67-72AD-45E9-8BA6-CDF582791B24}"/>
              </a:ext>
            </a:extLst>
          </p:cNvPr>
          <p:cNvSpPr txBox="1"/>
          <p:nvPr/>
        </p:nvSpPr>
        <p:spPr>
          <a:xfrm>
            <a:off x="8186219" y="4321914"/>
            <a:ext cx="3464654" cy="1200329"/>
          </a:xfrm>
          <a:prstGeom prst="rect">
            <a:avLst/>
          </a:prstGeom>
          <a:noFill/>
        </p:spPr>
        <p:txBody>
          <a:bodyPr wrap="square" rtlCol="0">
            <a:spAutoFit/>
          </a:bodyPr>
          <a:lstStyle/>
          <a:p>
            <a:pPr algn="ctr"/>
            <a:r>
              <a:rPr lang="en-US" dirty="0"/>
              <a:t>Meet the Governor, Constitutional Officers, and other top leaders in </a:t>
            </a:r>
          </a:p>
          <a:p>
            <a:pPr algn="ctr"/>
            <a:r>
              <a:rPr lang="en-US" dirty="0"/>
              <a:t>Tennessee State Government</a:t>
            </a:r>
          </a:p>
        </p:txBody>
      </p:sp>
      <p:pic>
        <p:nvPicPr>
          <p:cNvPr id="6" name="Picture 5">
            <a:extLst>
              <a:ext uri="{FF2B5EF4-FFF2-40B4-BE49-F238E27FC236}">
                <a16:creationId xmlns:a16="http://schemas.microsoft.com/office/drawing/2014/main" id="{3F86B031-AE39-4483-822D-113EBB44C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219" y="1793359"/>
            <a:ext cx="3464654" cy="2198289"/>
          </a:xfrm>
          <a:prstGeom prst="rect">
            <a:avLst/>
          </a:prstGeom>
        </p:spPr>
      </p:pic>
      <p:pic>
        <p:nvPicPr>
          <p:cNvPr id="8" name="Picture 7">
            <a:extLst>
              <a:ext uri="{FF2B5EF4-FFF2-40B4-BE49-F238E27FC236}">
                <a16:creationId xmlns:a16="http://schemas.microsoft.com/office/drawing/2014/main" id="{E72CE4A2-39EB-4A45-919D-C5F22C2C0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028" y="1797088"/>
            <a:ext cx="3107554" cy="2194560"/>
          </a:xfrm>
          <a:prstGeom prst="rect">
            <a:avLst/>
          </a:prstGeom>
        </p:spPr>
      </p:pic>
      <p:sp>
        <p:nvSpPr>
          <p:cNvPr id="9" name="TextBox 8">
            <a:extLst>
              <a:ext uri="{FF2B5EF4-FFF2-40B4-BE49-F238E27FC236}">
                <a16:creationId xmlns:a16="http://schemas.microsoft.com/office/drawing/2014/main" id="{1116BB3E-BD33-4070-9409-B8CE03BF537D}"/>
              </a:ext>
            </a:extLst>
          </p:cNvPr>
          <p:cNvSpPr txBox="1"/>
          <p:nvPr/>
        </p:nvSpPr>
        <p:spPr>
          <a:xfrm>
            <a:off x="498041" y="4321915"/>
            <a:ext cx="3439486" cy="1754326"/>
          </a:xfrm>
          <a:prstGeom prst="rect">
            <a:avLst/>
          </a:prstGeom>
          <a:noFill/>
        </p:spPr>
        <p:txBody>
          <a:bodyPr wrap="square" rtlCol="0">
            <a:spAutoFit/>
          </a:bodyPr>
          <a:lstStyle/>
          <a:p>
            <a:pPr algn="ctr"/>
            <a:r>
              <a:rPr lang="en-US" dirty="0"/>
              <a:t>Join the class on excursions to the Tennessee State Museum, Ellington Agricultural Center, and the TBI Headquarters as well as other educational and fun activities </a:t>
            </a:r>
          </a:p>
        </p:txBody>
      </p:sp>
      <p:pic>
        <p:nvPicPr>
          <p:cNvPr id="11" name="Picture 10">
            <a:extLst>
              <a:ext uri="{FF2B5EF4-FFF2-40B4-BE49-F238E27FC236}">
                <a16:creationId xmlns:a16="http://schemas.microsoft.com/office/drawing/2014/main" id="{6855E496-D733-4EC6-8F37-0A991B4F3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746" y="1793359"/>
            <a:ext cx="2426507" cy="3063867"/>
          </a:xfrm>
          <a:prstGeom prst="rect">
            <a:avLst/>
          </a:prstGeom>
        </p:spPr>
      </p:pic>
      <p:sp>
        <p:nvSpPr>
          <p:cNvPr id="12" name="TextBox 11">
            <a:extLst>
              <a:ext uri="{FF2B5EF4-FFF2-40B4-BE49-F238E27FC236}">
                <a16:creationId xmlns:a16="http://schemas.microsoft.com/office/drawing/2014/main" id="{4A96141C-B19C-44B7-91C7-4EA8155BB134}"/>
              </a:ext>
            </a:extLst>
          </p:cNvPr>
          <p:cNvSpPr txBox="1"/>
          <p:nvPr/>
        </p:nvSpPr>
        <p:spPr>
          <a:xfrm>
            <a:off x="4342130" y="5325070"/>
            <a:ext cx="3439486" cy="923330"/>
          </a:xfrm>
          <a:prstGeom prst="rect">
            <a:avLst/>
          </a:prstGeom>
          <a:noFill/>
        </p:spPr>
        <p:txBody>
          <a:bodyPr wrap="square" rtlCol="0">
            <a:spAutoFit/>
          </a:bodyPr>
          <a:lstStyle/>
          <a:p>
            <a:pPr algn="ctr"/>
            <a:r>
              <a:rPr lang="en-US" dirty="0"/>
              <a:t>Participate in community service projects that directly benefits the community </a:t>
            </a:r>
          </a:p>
        </p:txBody>
      </p:sp>
    </p:spTree>
    <p:extLst>
      <p:ext uri="{BB962C8B-B14F-4D97-AF65-F5344CB8AC3E}">
        <p14:creationId xmlns:p14="http://schemas.microsoft.com/office/powerpoint/2010/main" val="69988032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EBA1-9A50-4CF8-B43F-51C040350277}"/>
              </a:ext>
            </a:extLst>
          </p:cNvPr>
          <p:cNvSpPr>
            <a:spLocks noGrp="1"/>
          </p:cNvSpPr>
          <p:nvPr>
            <p:ph type="title"/>
          </p:nvPr>
        </p:nvSpPr>
        <p:spPr>
          <a:xfrm>
            <a:off x="913793" y="22563"/>
            <a:ext cx="10353761" cy="1326321"/>
          </a:xfrm>
        </p:spPr>
        <p:txBody>
          <a:bodyPr/>
          <a:lstStyle/>
          <a:p>
            <a:r>
              <a:rPr lang="en-US" dirty="0"/>
              <a:t>Some fun activities</a:t>
            </a:r>
          </a:p>
        </p:txBody>
      </p:sp>
      <p:sp>
        <p:nvSpPr>
          <p:cNvPr id="4" name="TextBox 3">
            <a:extLst>
              <a:ext uri="{FF2B5EF4-FFF2-40B4-BE49-F238E27FC236}">
                <a16:creationId xmlns:a16="http://schemas.microsoft.com/office/drawing/2014/main" id="{9D995F67-72AD-45E9-8BA6-CDF582791B24}"/>
              </a:ext>
            </a:extLst>
          </p:cNvPr>
          <p:cNvSpPr txBox="1"/>
          <p:nvPr/>
        </p:nvSpPr>
        <p:spPr>
          <a:xfrm>
            <a:off x="8829336" y="2894368"/>
            <a:ext cx="3464654" cy="646331"/>
          </a:xfrm>
          <a:prstGeom prst="rect">
            <a:avLst/>
          </a:prstGeom>
          <a:noFill/>
        </p:spPr>
        <p:txBody>
          <a:bodyPr wrap="square" rtlCol="0">
            <a:spAutoFit/>
          </a:bodyPr>
          <a:lstStyle/>
          <a:p>
            <a:pPr algn="ctr"/>
            <a:r>
              <a:rPr lang="en-US" dirty="0"/>
              <a:t>Trevecca Center for Rehabilitation and Healing</a:t>
            </a:r>
          </a:p>
        </p:txBody>
      </p:sp>
      <p:pic>
        <p:nvPicPr>
          <p:cNvPr id="6" name="Picture 5">
            <a:extLst>
              <a:ext uri="{FF2B5EF4-FFF2-40B4-BE49-F238E27FC236}">
                <a16:creationId xmlns:a16="http://schemas.microsoft.com/office/drawing/2014/main" id="{3F86B031-AE39-4483-822D-113EBB44C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49012" y="637136"/>
            <a:ext cx="2425302" cy="1818976"/>
          </a:xfrm>
          <a:prstGeom prst="rect">
            <a:avLst/>
          </a:prstGeom>
        </p:spPr>
      </p:pic>
      <p:pic>
        <p:nvPicPr>
          <p:cNvPr id="8" name="Picture 7">
            <a:extLst>
              <a:ext uri="{FF2B5EF4-FFF2-40B4-BE49-F238E27FC236}">
                <a16:creationId xmlns:a16="http://schemas.microsoft.com/office/drawing/2014/main" id="{E72CE4A2-39EB-4A45-919D-C5F22C2C0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803" y="4020803"/>
            <a:ext cx="2755719" cy="2066789"/>
          </a:xfrm>
          <a:prstGeom prst="rect">
            <a:avLst/>
          </a:prstGeom>
        </p:spPr>
      </p:pic>
      <p:sp>
        <p:nvSpPr>
          <p:cNvPr id="9" name="TextBox 8">
            <a:extLst>
              <a:ext uri="{FF2B5EF4-FFF2-40B4-BE49-F238E27FC236}">
                <a16:creationId xmlns:a16="http://schemas.microsoft.com/office/drawing/2014/main" id="{1116BB3E-BD33-4070-9409-B8CE03BF537D}"/>
              </a:ext>
            </a:extLst>
          </p:cNvPr>
          <p:cNvSpPr txBox="1"/>
          <p:nvPr/>
        </p:nvSpPr>
        <p:spPr>
          <a:xfrm>
            <a:off x="8878351" y="6198364"/>
            <a:ext cx="3439486" cy="369332"/>
          </a:xfrm>
          <a:prstGeom prst="rect">
            <a:avLst/>
          </a:prstGeom>
          <a:noFill/>
        </p:spPr>
        <p:txBody>
          <a:bodyPr wrap="square" rtlCol="0">
            <a:spAutoFit/>
          </a:bodyPr>
          <a:lstStyle/>
          <a:p>
            <a:pPr algn="ctr"/>
            <a:r>
              <a:rPr lang="en-US" dirty="0"/>
              <a:t>Birthday Celebrations</a:t>
            </a:r>
          </a:p>
        </p:txBody>
      </p:sp>
      <p:pic>
        <p:nvPicPr>
          <p:cNvPr id="11" name="Picture 10">
            <a:extLst>
              <a:ext uri="{FF2B5EF4-FFF2-40B4-BE49-F238E27FC236}">
                <a16:creationId xmlns:a16="http://schemas.microsoft.com/office/drawing/2014/main" id="{6855E496-D733-4EC6-8F37-0A991B4F3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2009" y="515152"/>
            <a:ext cx="2564712" cy="1923534"/>
          </a:xfrm>
          <a:prstGeom prst="rect">
            <a:avLst/>
          </a:prstGeom>
        </p:spPr>
      </p:pic>
      <p:sp>
        <p:nvSpPr>
          <p:cNvPr id="12" name="TextBox 11">
            <a:extLst>
              <a:ext uri="{FF2B5EF4-FFF2-40B4-BE49-F238E27FC236}">
                <a16:creationId xmlns:a16="http://schemas.microsoft.com/office/drawing/2014/main" id="{4A96141C-B19C-44B7-91C7-4EA8155BB134}"/>
              </a:ext>
            </a:extLst>
          </p:cNvPr>
          <p:cNvSpPr txBox="1"/>
          <p:nvPr/>
        </p:nvSpPr>
        <p:spPr>
          <a:xfrm>
            <a:off x="-15378" y="2880588"/>
            <a:ext cx="3439486" cy="646331"/>
          </a:xfrm>
          <a:prstGeom prst="rect">
            <a:avLst/>
          </a:prstGeom>
          <a:noFill/>
        </p:spPr>
        <p:txBody>
          <a:bodyPr wrap="square" rtlCol="0">
            <a:spAutoFit/>
          </a:bodyPr>
          <a:lstStyle/>
          <a:p>
            <a:pPr algn="ctr"/>
            <a:r>
              <a:rPr lang="en-US" dirty="0"/>
              <a:t>Member vs. Intern </a:t>
            </a:r>
          </a:p>
          <a:p>
            <a:pPr algn="ctr"/>
            <a:r>
              <a:rPr lang="en-US" dirty="0"/>
              <a:t> Basketball Game</a:t>
            </a:r>
          </a:p>
        </p:txBody>
      </p:sp>
      <p:pic>
        <p:nvPicPr>
          <p:cNvPr id="5" name="Picture 4">
            <a:extLst>
              <a:ext uri="{FF2B5EF4-FFF2-40B4-BE49-F238E27FC236}">
                <a16:creationId xmlns:a16="http://schemas.microsoft.com/office/drawing/2014/main" id="{347C8B60-A23E-4E2F-8A63-3262961A5D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437" y="4098614"/>
            <a:ext cx="3800475" cy="2124075"/>
          </a:xfrm>
          <a:prstGeom prst="rect">
            <a:avLst/>
          </a:prstGeom>
        </p:spPr>
      </p:pic>
      <p:sp>
        <p:nvSpPr>
          <p:cNvPr id="13" name="TextBox 12">
            <a:extLst>
              <a:ext uri="{FF2B5EF4-FFF2-40B4-BE49-F238E27FC236}">
                <a16:creationId xmlns:a16="http://schemas.microsoft.com/office/drawing/2014/main" id="{896E7597-BD6A-4207-979A-FAC288BD0F8F}"/>
              </a:ext>
            </a:extLst>
          </p:cNvPr>
          <p:cNvSpPr txBox="1"/>
          <p:nvPr/>
        </p:nvSpPr>
        <p:spPr>
          <a:xfrm>
            <a:off x="4370932" y="6268485"/>
            <a:ext cx="3439486" cy="369332"/>
          </a:xfrm>
          <a:prstGeom prst="rect">
            <a:avLst/>
          </a:prstGeom>
          <a:noFill/>
        </p:spPr>
        <p:txBody>
          <a:bodyPr wrap="square" rtlCol="0">
            <a:spAutoFit/>
          </a:bodyPr>
          <a:lstStyle/>
          <a:p>
            <a:pPr algn="ctr"/>
            <a:r>
              <a:rPr lang="en-US" dirty="0"/>
              <a:t>50</a:t>
            </a:r>
            <a:r>
              <a:rPr lang="en-US" baseline="30000" dirty="0"/>
              <a:t>th</a:t>
            </a:r>
            <a:r>
              <a:rPr lang="en-US" dirty="0"/>
              <a:t> Anniversary Celebration</a:t>
            </a:r>
          </a:p>
        </p:txBody>
      </p:sp>
      <p:pic>
        <p:nvPicPr>
          <p:cNvPr id="10" name="Picture 9">
            <a:extLst>
              <a:ext uri="{FF2B5EF4-FFF2-40B4-BE49-F238E27FC236}">
                <a16:creationId xmlns:a16="http://schemas.microsoft.com/office/drawing/2014/main" id="{70B7CEF2-DBE7-4B98-BD13-AA87B93449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711" y="3964988"/>
            <a:ext cx="2755720" cy="2066790"/>
          </a:xfrm>
          <a:prstGeom prst="rect">
            <a:avLst/>
          </a:prstGeom>
        </p:spPr>
      </p:pic>
      <p:sp>
        <p:nvSpPr>
          <p:cNvPr id="14" name="TextBox 13">
            <a:extLst>
              <a:ext uri="{FF2B5EF4-FFF2-40B4-BE49-F238E27FC236}">
                <a16:creationId xmlns:a16="http://schemas.microsoft.com/office/drawing/2014/main" id="{36CE25AB-937F-435A-9457-E17E743E45C7}"/>
              </a:ext>
            </a:extLst>
          </p:cNvPr>
          <p:cNvSpPr txBox="1"/>
          <p:nvPr/>
        </p:nvSpPr>
        <p:spPr>
          <a:xfrm>
            <a:off x="247828" y="6031778"/>
            <a:ext cx="3439486" cy="369332"/>
          </a:xfrm>
          <a:prstGeom prst="rect">
            <a:avLst/>
          </a:prstGeom>
          <a:noFill/>
        </p:spPr>
        <p:txBody>
          <a:bodyPr wrap="square" rtlCol="0">
            <a:spAutoFit/>
          </a:bodyPr>
          <a:lstStyle/>
          <a:p>
            <a:pPr algn="ctr"/>
            <a:r>
              <a:rPr lang="en-US" dirty="0"/>
              <a:t>Family Day</a:t>
            </a:r>
          </a:p>
        </p:txBody>
      </p:sp>
      <p:pic>
        <p:nvPicPr>
          <p:cNvPr id="16" name="Picture 15">
            <a:extLst>
              <a:ext uri="{FF2B5EF4-FFF2-40B4-BE49-F238E27FC236}">
                <a16:creationId xmlns:a16="http://schemas.microsoft.com/office/drawing/2014/main" id="{E689A190-B894-4620-84AF-832510174E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2813" y="1123673"/>
            <a:ext cx="2755719" cy="2066789"/>
          </a:xfrm>
          <a:prstGeom prst="rect">
            <a:avLst/>
          </a:prstGeom>
        </p:spPr>
      </p:pic>
      <p:sp>
        <p:nvSpPr>
          <p:cNvPr id="17" name="TextBox 16">
            <a:extLst>
              <a:ext uri="{FF2B5EF4-FFF2-40B4-BE49-F238E27FC236}">
                <a16:creationId xmlns:a16="http://schemas.microsoft.com/office/drawing/2014/main" id="{A8388937-92A3-4227-864A-20C4D2AF6E37}"/>
              </a:ext>
            </a:extLst>
          </p:cNvPr>
          <p:cNvSpPr txBox="1"/>
          <p:nvPr/>
        </p:nvSpPr>
        <p:spPr>
          <a:xfrm>
            <a:off x="5055874" y="3217533"/>
            <a:ext cx="2069600" cy="646331"/>
          </a:xfrm>
          <a:prstGeom prst="rect">
            <a:avLst/>
          </a:prstGeom>
          <a:noFill/>
        </p:spPr>
        <p:txBody>
          <a:bodyPr wrap="square" rtlCol="0">
            <a:spAutoFit/>
          </a:bodyPr>
          <a:lstStyle/>
          <a:p>
            <a:pPr algn="ctr"/>
            <a:r>
              <a:rPr lang="en-US" dirty="0"/>
              <a:t>Snow Day in Cordell Hull </a:t>
            </a:r>
          </a:p>
        </p:txBody>
      </p:sp>
    </p:spTree>
    <p:extLst>
      <p:ext uri="{BB962C8B-B14F-4D97-AF65-F5344CB8AC3E}">
        <p14:creationId xmlns:p14="http://schemas.microsoft.com/office/powerpoint/2010/main" val="182644007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B8613-4E35-41E0-8EC2-786A4E7802DF}"/>
              </a:ext>
            </a:extLst>
          </p:cNvPr>
          <p:cNvSpPr>
            <a:spLocks noGrp="1"/>
          </p:cNvSpPr>
          <p:nvPr>
            <p:ph type="title"/>
          </p:nvPr>
        </p:nvSpPr>
        <p:spPr>
          <a:xfrm>
            <a:off x="919119" y="89484"/>
            <a:ext cx="10353761" cy="1068198"/>
          </a:xfrm>
        </p:spPr>
        <p:txBody>
          <a:bodyPr>
            <a:normAutofit fontScale="90000"/>
          </a:bodyPr>
          <a:lstStyle/>
          <a:p>
            <a:r>
              <a:rPr lang="en-US" sz="2400" dirty="0"/>
              <a:t>Uniform Policies</a:t>
            </a:r>
            <a:br>
              <a:rPr lang="en-US" sz="2400" dirty="0"/>
            </a:br>
            <a:r>
              <a:rPr lang="en-US" sz="2400" dirty="0"/>
              <a:t> Governing the conduct of </a:t>
            </a:r>
            <a:br>
              <a:rPr lang="en-US" sz="2400" dirty="0"/>
            </a:br>
            <a:r>
              <a:rPr lang="en-US" sz="2400" dirty="0"/>
              <a:t>legislative interns</a:t>
            </a:r>
          </a:p>
        </p:txBody>
      </p:sp>
      <p:sp>
        <p:nvSpPr>
          <p:cNvPr id="3" name="Content Placeholder 2">
            <a:extLst>
              <a:ext uri="{FF2B5EF4-FFF2-40B4-BE49-F238E27FC236}">
                <a16:creationId xmlns:a16="http://schemas.microsoft.com/office/drawing/2014/main" id="{91C0CC43-06E8-46AD-BA0A-137D7091B4DD}"/>
              </a:ext>
            </a:extLst>
          </p:cNvPr>
          <p:cNvSpPr>
            <a:spLocks noGrp="1"/>
          </p:cNvSpPr>
          <p:nvPr>
            <p:ph idx="1"/>
          </p:nvPr>
        </p:nvSpPr>
        <p:spPr>
          <a:xfrm>
            <a:off x="93676" y="1086376"/>
            <a:ext cx="12004645" cy="5771624"/>
          </a:xfrm>
        </p:spPr>
        <p:txBody>
          <a:bodyPr>
            <a:normAutofit fontScale="62500" lnSpcReduction="20000"/>
          </a:bodyPr>
          <a:lstStyle/>
          <a:p>
            <a:pPr marL="342900" marR="0" lvl="0" indent="-342900">
              <a:lnSpc>
                <a:spcPct val="170000"/>
              </a:lnSpc>
              <a:spcBef>
                <a:spcPts val="0"/>
              </a:spcBef>
              <a:buFont typeface="+mj-lt"/>
              <a:buAutoNum type="arabicPeriod"/>
            </a:pPr>
            <a:r>
              <a:rPr lang="en-US" sz="2900" dirty="0">
                <a:effectLst/>
              </a:rPr>
              <a:t>All interns are required to attend the pre-session orientation sponsored by the Legislative Internship Program Director. </a:t>
            </a:r>
          </a:p>
          <a:p>
            <a:pPr marL="342900" marR="0" lvl="0" indent="-342900">
              <a:lnSpc>
                <a:spcPct val="170000"/>
              </a:lnSpc>
              <a:spcBef>
                <a:spcPts val="0"/>
              </a:spcBef>
              <a:buFont typeface="+mj-lt"/>
              <a:buAutoNum type="arabicPeriod"/>
            </a:pPr>
            <a:r>
              <a:rPr lang="en-US" sz="2900" dirty="0">
                <a:effectLst/>
              </a:rPr>
              <a:t>Interns are required to keep regular state business hours (Monday – Friday, 08:00 – 4:30) during the term of their appointments.  As legislative employees, interns are further advised that there may be occasions when they will need to work overtime to complete their work assignments, so they should plan to adjust their schedules accordingly.</a:t>
            </a:r>
          </a:p>
          <a:p>
            <a:pPr marL="342900" marR="0" lvl="0" indent="-342900">
              <a:lnSpc>
                <a:spcPct val="170000"/>
              </a:lnSpc>
              <a:spcBef>
                <a:spcPts val="0"/>
              </a:spcBef>
              <a:buFont typeface="+mj-lt"/>
              <a:buAutoNum type="arabicPeriod"/>
            </a:pPr>
            <a:r>
              <a:rPr lang="en-US" sz="2900" dirty="0">
                <a:effectLst/>
              </a:rPr>
              <a:t>Interns are allowed one hour for lunch and should be coordinated with the office staff.</a:t>
            </a:r>
          </a:p>
          <a:p>
            <a:pPr marL="342900" marR="0" lvl="0" indent="-342900">
              <a:lnSpc>
                <a:spcPct val="170000"/>
              </a:lnSpc>
              <a:spcBef>
                <a:spcPts val="0"/>
              </a:spcBef>
              <a:buFont typeface="+mj-lt"/>
              <a:buAutoNum type="arabicPeriod"/>
            </a:pPr>
            <a:r>
              <a:rPr lang="en-US" sz="2900" dirty="0">
                <a:effectLst/>
              </a:rPr>
              <a:t>Interns should follow a dress code of standard office dress including for female employees a professional dress, skirt and blouse, suit, dress slacks, or another professional ensemble. In the case of male employees, suit or dress trousers and jacket, together with appropriate accessories (tie). </a:t>
            </a:r>
          </a:p>
          <a:p>
            <a:pPr marL="342900" marR="0" lvl="0" indent="-342900">
              <a:lnSpc>
                <a:spcPct val="170000"/>
              </a:lnSpc>
              <a:spcBef>
                <a:spcPts val="0"/>
              </a:spcBef>
              <a:buFont typeface="+mj-lt"/>
              <a:buAutoNum type="arabicPeriod"/>
            </a:pPr>
            <a:r>
              <a:rPr lang="en-US" sz="2900" dirty="0">
                <a:effectLst/>
              </a:rPr>
              <a:t>Interns should report for work every day and work a full day regardless of whether the member or staff is in the office or not. If extreme circumstances necessitate an interns’ absence or tardiness, </a:t>
            </a:r>
            <a:r>
              <a:rPr lang="en-US" sz="2900" b="1" u="sng" dirty="0">
                <a:effectLst/>
              </a:rPr>
              <a:t>the intern should advise their assigned office, as well as the legislative internship program director before 8:00 a.m.</a:t>
            </a:r>
            <a:endParaRPr lang="en-US" sz="2900" dirty="0">
              <a:effectLst/>
            </a:endParaRPr>
          </a:p>
          <a:p>
            <a:pPr marL="0" indent="0">
              <a:buNone/>
            </a:pPr>
            <a:endParaRPr lang="en-US" dirty="0"/>
          </a:p>
        </p:txBody>
      </p:sp>
    </p:spTree>
    <p:extLst>
      <p:ext uri="{BB962C8B-B14F-4D97-AF65-F5344CB8AC3E}">
        <p14:creationId xmlns:p14="http://schemas.microsoft.com/office/powerpoint/2010/main" val="42080270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739B-A40E-4B19-8EA1-95412E683654}"/>
              </a:ext>
            </a:extLst>
          </p:cNvPr>
          <p:cNvSpPr>
            <a:spLocks noGrp="1"/>
          </p:cNvSpPr>
          <p:nvPr>
            <p:ph type="title"/>
          </p:nvPr>
        </p:nvSpPr>
        <p:spPr>
          <a:xfrm>
            <a:off x="913794" y="151002"/>
            <a:ext cx="10353761" cy="677572"/>
          </a:xfrm>
        </p:spPr>
        <p:txBody>
          <a:bodyPr>
            <a:normAutofit/>
          </a:bodyPr>
          <a:lstStyle/>
          <a:p>
            <a:r>
              <a:rPr lang="en-US" sz="2200" dirty="0"/>
              <a:t>Uniform Policies Continued</a:t>
            </a:r>
          </a:p>
        </p:txBody>
      </p:sp>
      <p:sp>
        <p:nvSpPr>
          <p:cNvPr id="3" name="Content Placeholder 2">
            <a:extLst>
              <a:ext uri="{FF2B5EF4-FFF2-40B4-BE49-F238E27FC236}">
                <a16:creationId xmlns:a16="http://schemas.microsoft.com/office/drawing/2014/main" id="{C88BFBC0-97CA-4370-B71B-6A6DF1BB21A1}"/>
              </a:ext>
            </a:extLst>
          </p:cNvPr>
          <p:cNvSpPr>
            <a:spLocks noGrp="1"/>
          </p:cNvSpPr>
          <p:nvPr>
            <p:ph idx="1"/>
          </p:nvPr>
        </p:nvSpPr>
        <p:spPr>
          <a:xfrm>
            <a:off x="226503" y="713064"/>
            <a:ext cx="11736198" cy="5993934"/>
          </a:xfrm>
        </p:spPr>
        <p:txBody>
          <a:bodyPr>
            <a:normAutofit/>
          </a:bodyPr>
          <a:lstStyle/>
          <a:p>
            <a:pPr marL="457200" indent="-457200">
              <a:lnSpc>
                <a:spcPct val="115000"/>
              </a:lnSpc>
              <a:spcBef>
                <a:spcPts val="0"/>
              </a:spcBef>
              <a:spcAft>
                <a:spcPts val="1000"/>
              </a:spcAft>
              <a:buFont typeface="+mj-lt"/>
              <a:buAutoNum type="arabicPeriod" startAt="6"/>
            </a:pPr>
            <a:r>
              <a:rPr lang="en-US" sz="1800" dirty="0">
                <a:effectLst/>
              </a:rPr>
              <a:t>Interns should keep any information that they acquire in the strictest confidence, and should be advised to ask the staff in their assigned office about any information before relating it to anyone. What goes on in the assigned office should remain in the office</a:t>
            </a:r>
            <a:r>
              <a:rPr lang="en-US" sz="1800" b="1" u="sng" dirty="0">
                <a:effectLst/>
              </a:rPr>
              <a:t>. Do not repeat or share information with other interns, staff, or anyone else outside of the assigned office.</a:t>
            </a:r>
            <a:endParaRPr lang="en-US" sz="1800" dirty="0">
              <a:effectLst/>
            </a:endParaRPr>
          </a:p>
          <a:p>
            <a:pPr marL="457200" indent="-457200">
              <a:lnSpc>
                <a:spcPct val="115000"/>
              </a:lnSpc>
              <a:spcBef>
                <a:spcPts val="0"/>
              </a:spcBef>
              <a:spcAft>
                <a:spcPts val="1000"/>
              </a:spcAft>
              <a:buFont typeface="+mj-lt"/>
              <a:buAutoNum type="arabicPeriod" startAt="6"/>
            </a:pPr>
            <a:r>
              <a:rPr lang="en-US" sz="1800" dirty="0">
                <a:effectLst/>
              </a:rPr>
              <a:t>Interns </a:t>
            </a:r>
            <a:r>
              <a:rPr lang="en-US" sz="1800" b="1" i="1" u="sng" dirty="0">
                <a:effectLst/>
              </a:rPr>
              <a:t>SHALL NOT</a:t>
            </a:r>
            <a:r>
              <a:rPr lang="en-US" sz="1800" dirty="0">
                <a:effectLst/>
              </a:rPr>
              <a:t> attend receptions or other functions held for the General Assembly after hours or outside of the Cordell Hull building</a:t>
            </a:r>
            <a:r>
              <a:rPr lang="en-US" sz="1800" b="1" dirty="0">
                <a:effectLst/>
              </a:rPr>
              <a:t>. NO EXCEPTIONS.</a:t>
            </a:r>
            <a:endParaRPr lang="en-US" sz="1800" dirty="0">
              <a:effectLst/>
              <a:ea typeface="Arial" panose="020B0604020202020204" pitchFamily="34" charset="0"/>
            </a:endParaRPr>
          </a:p>
          <a:p>
            <a:pPr marL="457200" indent="-457200">
              <a:lnSpc>
                <a:spcPct val="115000"/>
              </a:lnSpc>
              <a:spcBef>
                <a:spcPts val="0"/>
              </a:spcBef>
              <a:spcAft>
                <a:spcPts val="1000"/>
              </a:spcAft>
              <a:buFont typeface="+mj-lt"/>
              <a:buAutoNum type="arabicPeriod" startAt="6"/>
            </a:pPr>
            <a:r>
              <a:rPr lang="en-US" sz="1800" dirty="0">
                <a:effectLst/>
                <a:ea typeface="Arial" panose="020B0604020202020204" pitchFamily="34" charset="0"/>
              </a:rPr>
              <a:t>During the term of the internship, interns are prohibited from actively participating in partisan political activities during work hours.  Interns are also prohibited from advocating for or against legislation that is pending in the General Assembly if it is outside the scope of the intern’s assigned duties. Interns should refrain from posting items on social media that may have the effect of creating a disruption in the workplace or cause the appearance that you are no longer impartial in the performance of your duties.  Bearing in mind, interns are representatives of the legislature, their respective university or college, and the internship program.</a:t>
            </a:r>
            <a:endParaRPr lang="en-US" sz="1800" dirty="0">
              <a:effectLst/>
            </a:endParaRPr>
          </a:p>
          <a:p>
            <a:pPr marL="457200" marR="0" lvl="0" indent="-457200">
              <a:lnSpc>
                <a:spcPct val="115000"/>
              </a:lnSpc>
              <a:spcBef>
                <a:spcPts val="0"/>
              </a:spcBef>
              <a:spcAft>
                <a:spcPts val="1000"/>
              </a:spcAft>
              <a:buFont typeface="+mj-lt"/>
              <a:buAutoNum type="arabicPeriod" startAt="6"/>
            </a:pPr>
            <a:r>
              <a:rPr lang="en-US" sz="1800" dirty="0">
                <a:effectLst/>
              </a:rPr>
              <a:t>All interns should avoid any conduct or activities that would cause embarrassment or which might ethically, legally, or morally compromise them, their sponsoring institution, or the General Assembly. </a:t>
            </a:r>
            <a:r>
              <a:rPr lang="en-US" sz="1800" b="1" dirty="0">
                <a:effectLst/>
              </a:rPr>
              <a:t> INTERNS UNDERSTAND THAT THE LEGAL AGE IN TENNESSEE FOR THE CONSUMPTION OF ALCOHOLIC BEVERAGES IS TWENTY-ONE (21) YEARS OF AGE. </a:t>
            </a:r>
            <a:endParaRPr lang="en-US" sz="1800" dirty="0">
              <a:effectLst/>
            </a:endParaRPr>
          </a:p>
        </p:txBody>
      </p:sp>
    </p:spTree>
    <p:extLst>
      <p:ext uri="{BB962C8B-B14F-4D97-AF65-F5344CB8AC3E}">
        <p14:creationId xmlns:p14="http://schemas.microsoft.com/office/powerpoint/2010/main" val="4210973231"/>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452</TotalTime>
  <Words>1467</Words>
  <Application>Microsoft Office PowerPoint</Application>
  <PresentationFormat>Widescreen</PresentationFormat>
  <Paragraphs>99</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Bookman Old Style</vt:lpstr>
      <vt:lpstr>Brush Script MT</vt:lpstr>
      <vt:lpstr>Rockwell</vt:lpstr>
      <vt:lpstr>Damask</vt:lpstr>
      <vt:lpstr>Tennessee General Assembly </vt:lpstr>
      <vt:lpstr>About the Legislative Internship Program </vt:lpstr>
      <vt:lpstr>About the internship </vt:lpstr>
      <vt:lpstr>Who is Eligible?  </vt:lpstr>
      <vt:lpstr>Internship Details</vt:lpstr>
      <vt:lpstr>Why should I apply? </vt:lpstr>
      <vt:lpstr>Some fun activities</vt:lpstr>
      <vt:lpstr>Uniform Policies  Governing the conduct of  legislative interns</vt:lpstr>
      <vt:lpstr>Uniform Policies Continued</vt:lpstr>
      <vt:lpstr>Uniform Policies Continued</vt:lpstr>
      <vt:lpstr>Uniform Policies Continued</vt:lpstr>
      <vt:lpstr>How do I apply? </vt:lpstr>
      <vt:lpstr>Important dates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General Assembly</dc:title>
  <dc:creator>J.R. Russell</dc:creator>
  <cp:lastModifiedBy>Kayla Mccrary</cp:lastModifiedBy>
  <cp:revision>15</cp:revision>
  <cp:lastPrinted>2024-06-17T15:28:54Z</cp:lastPrinted>
  <dcterms:created xsi:type="dcterms:W3CDTF">2024-06-12T20:47:24Z</dcterms:created>
  <dcterms:modified xsi:type="dcterms:W3CDTF">2025-09-08T16:58:26Z</dcterms:modified>
</cp:coreProperties>
</file>